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60" r:id="rId4"/>
    <p:sldId id="262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/>
    <p:restoredTop sz="86637"/>
  </p:normalViewPr>
  <p:slideViewPr>
    <p:cSldViewPr snapToGrid="0" snapToObjects="1">
      <p:cViewPr varScale="1">
        <p:scale>
          <a:sx n="130" d="100"/>
          <a:sy n="130" d="100"/>
        </p:scale>
        <p:origin x="20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581E-2CB9-B340-AD6F-C8C80101A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0A4B4-D514-B74D-A39E-F30E24A98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8D2AD-0FE8-484A-9B41-D478D6AE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E97-2855-5B4C-8131-9FA34B4E8DA5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42A4A-EEF4-4B4E-B61F-585F2799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5131B-3285-2642-B072-3B317E4F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0E0-C297-E949-B045-A83146BEE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9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0E2DD-4793-D54C-9A3B-C17F2DF1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74E58-5A9F-DC49-87AC-4C8590D33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3E3D2-D972-CE45-BA30-72061D97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E97-2855-5B4C-8131-9FA34B4E8DA5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1623-E322-A546-9122-D9729751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98DCD-FAE7-2D42-9DF2-42CD2C31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0E0-C297-E949-B045-A83146BEE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1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0A9762-8261-8A40-A399-A855C88C6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7F125-9973-8144-BEA3-AC353AF3A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4C4EC-B31D-464C-AA4E-012E347A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E97-2855-5B4C-8131-9FA34B4E8DA5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821C5-4B92-E042-A2B2-964CDD2FF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2E7A4-3FDF-1B4E-88CD-C2562D2B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0E0-C297-E949-B045-A83146BEE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9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03D2-5C79-D84B-BDF5-D5633EB18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18445-0B02-C848-95AE-BE93DD6E5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C32FD-45EE-E940-B9DD-53648EF1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E97-2855-5B4C-8131-9FA34B4E8DA5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945BB-925D-C446-AA32-CBEE8D176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2A0F4-D6DE-4A4C-B7C2-8718125C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0E0-C297-E949-B045-A83146BEE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1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84B44-7910-6D40-AFB2-BE20118E0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A525-E25E-1E4C-B568-247F16A5F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48F86-B191-9840-930E-5AA6CF786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E97-2855-5B4C-8131-9FA34B4E8DA5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DFAE8-3AA4-AF48-9D15-ED1FAF138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F0276-56E7-3D48-B836-E3CB6DB7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0E0-C297-E949-B045-A83146BEE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9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B26A-B75D-CD4E-ABD9-DC3D99DA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7E33A-9F32-544A-A67E-51786A4F6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77BEA-6DF6-AB4C-8C9F-487F877D8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9D9B2-3E82-C94B-8A68-AA069E97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E97-2855-5B4C-8131-9FA34B4E8DA5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10E2C-C0AE-9A40-971C-62F243CE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C1B1F-7CC8-3D46-A8CC-CC724086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0E0-C297-E949-B045-A83146BEE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0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84B5-48D8-4143-B0F8-C8B718DE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9A565-E8FC-6242-BFF8-47BE9DFAB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84DFA-F20D-BD4B-B154-A9F89ADFB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679F5-D6B3-B14A-82DE-ED726FC54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9BB705-CF52-7C45-92C3-3FC81A48B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C5DD1A-9DEC-1C44-8A4A-39463194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E97-2855-5B4C-8131-9FA34B4E8DA5}" type="datetimeFigureOut">
              <a:rPr lang="en-US" smtClean="0"/>
              <a:t>3/4/20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1D283-E4FD-8548-94CE-DC8E441A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4773D3-C6B0-2B41-BFAA-EC662D86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0E0-C297-E949-B045-A83146BEE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070FB-8E07-334B-A556-1CE77FFF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79313-E6CC-2348-BF22-71896FCB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E97-2855-5B4C-8131-9FA34B4E8DA5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2B4D6-FB57-B948-B31C-A0B8F7C6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7889B-6C7E-B344-B802-CAFE0EC6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0E0-C297-E949-B045-A83146BEE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5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3E606-334C-DB49-ADB5-188C95FD6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E97-2855-5B4C-8131-9FA34B4E8DA5}" type="datetimeFigureOut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D3FE5F-CC5D-9149-AA99-305F7FE0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15E50-E4EA-6840-832E-DCDF3B46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0E0-C297-E949-B045-A83146BEE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8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7AC4-EC4E-9B44-8618-0ACEF60C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EE55D-52CA-E04D-BDD3-73F46008C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FF590-6432-4D42-B8B2-E81B314F6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3168A-CF19-3747-AABA-1F19803E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E97-2855-5B4C-8131-9FA34B4E8DA5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D5E53-E916-9A46-B369-619001EE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9BB4F-3A05-0347-A70A-9C3B9EF6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0E0-C297-E949-B045-A83146BEE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4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87C3-5754-8643-9DFE-3E6620D0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8641A7-9FE1-2144-8E9C-65A513B18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65F7D-BD75-9A45-96FE-D65B6AFC8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EDD01-38CD-1B47-A309-ACD7138C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3E97-2855-5B4C-8131-9FA34B4E8DA5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1DCE3-121B-544C-8726-D1AE5716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19A62-DA2E-574D-9DD5-1FEB54DC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0E0-C297-E949-B045-A83146BEE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35BA26-0ABE-2A44-9062-4C5B597D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EDA99-4991-AD45-BEE5-B71832A49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2E2A3-1C5E-4643-9DFE-96E7A5004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3E97-2855-5B4C-8131-9FA34B4E8DA5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1BD5E-7EE3-9C45-941F-CEEF3F6DE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3CAB4-B176-FB4F-B008-51A0D59C3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B20E0-C297-E949-B045-A83146BEE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9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DBE220-FACE-FA40-B237-9F0CC05E04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3266" y="-397"/>
            <a:ext cx="855873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14E0E7-6C59-D64B-8A2D-BEAFA9B9B5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08"/>
            <a:ext cx="36332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CD4865-0EEF-E547-BFED-241AC2EC7CAC}"/>
              </a:ext>
            </a:extLst>
          </p:cNvPr>
          <p:cNvSpPr txBox="1"/>
          <p:nvPr/>
        </p:nvSpPr>
        <p:spPr>
          <a:xfrm>
            <a:off x="89005" y="1905109"/>
            <a:ext cx="70885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MENTAL</a:t>
            </a:r>
          </a:p>
          <a:p>
            <a:pPr algn="ctr"/>
            <a:r>
              <a:rPr lang="en-US" sz="9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313393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E3714D-0D08-6F4B-8964-5F9AF1E402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6812" y="107"/>
            <a:ext cx="994518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66212-65D4-EB45-AE30-56BBBB7AF6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2246812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7561D7-BFE3-D944-9140-D3826CCABF4D}"/>
              </a:ext>
            </a:extLst>
          </p:cNvPr>
          <p:cNvSpPr txBox="1"/>
          <p:nvPr/>
        </p:nvSpPr>
        <p:spPr>
          <a:xfrm>
            <a:off x="99960" y="198594"/>
            <a:ext cx="107652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effectLst>
                  <a:outerShdw blurRad="50800" dist="63500" dir="2700000" algn="tl" rotWithShape="0">
                    <a:schemeClr val="tx1"/>
                  </a:outerShdw>
                </a:effectLst>
                <a:latin typeface="Top Secret Stamp" panose="02000500000000000000" pitchFamily="2" charset="77"/>
              </a:rPr>
              <a:t>ONE IN FOUR PEOPLE</a:t>
            </a:r>
          </a:p>
          <a:p>
            <a:r>
              <a:rPr lang="en-US" sz="8000" dirty="0">
                <a:solidFill>
                  <a:srgbClr val="FF0000"/>
                </a:solidFill>
                <a:effectLst>
                  <a:outerShdw blurRad="50800" dist="63500" dir="2700000" algn="tl" rotWithShape="0">
                    <a:schemeClr val="tx1"/>
                  </a:outerShdw>
                </a:effectLst>
                <a:latin typeface="Top Secret Stamp" panose="02000500000000000000" pitchFamily="2" charset="77"/>
              </a:rPr>
              <a:t>every year</a:t>
            </a:r>
          </a:p>
          <a:p>
            <a:endParaRPr lang="en-US" sz="8000" dirty="0">
              <a:solidFill>
                <a:srgbClr val="FF0000"/>
              </a:solidFill>
              <a:effectLst>
                <a:outerShdw blurRad="50800" dist="63500" dir="2700000" algn="tl" rotWithShape="0">
                  <a:schemeClr val="tx1"/>
                </a:outerShdw>
              </a:effectLst>
              <a:latin typeface="Top Secret Stamp" panose="02000500000000000000" pitchFamily="2" charset="77"/>
            </a:endParaRPr>
          </a:p>
          <a:p>
            <a:r>
              <a:rPr lang="en-US" sz="8000" dirty="0">
                <a:solidFill>
                  <a:srgbClr val="FF0000"/>
                </a:solidFill>
                <a:effectLst>
                  <a:outerShdw blurRad="50800" dist="63500" dir="2700000" algn="tl" rotWithShape="0">
                    <a:schemeClr val="tx1"/>
                  </a:outerShdw>
                </a:effectLst>
                <a:latin typeface="Top Secret Stamp" panose="02000500000000000000" pitchFamily="2" charset="77"/>
              </a:rPr>
              <a:t>ONE IN SIX</a:t>
            </a:r>
          </a:p>
          <a:p>
            <a:r>
              <a:rPr lang="en-US" sz="8000" dirty="0">
                <a:solidFill>
                  <a:srgbClr val="FF0000"/>
                </a:solidFill>
                <a:effectLst>
                  <a:outerShdw blurRad="50800" dist="63500" dir="2700000" algn="tl" rotWithShape="0">
                    <a:schemeClr val="tx1"/>
                  </a:outerShdw>
                </a:effectLst>
                <a:latin typeface="Top Secret Stamp" panose="02000500000000000000" pitchFamily="2" charset="77"/>
              </a:rPr>
              <a:t>working age adults</a:t>
            </a:r>
          </a:p>
        </p:txBody>
      </p:sp>
    </p:spTree>
    <p:extLst>
      <p:ext uri="{BB962C8B-B14F-4D97-AF65-F5344CB8AC3E}">
        <p14:creationId xmlns:p14="http://schemas.microsoft.com/office/powerpoint/2010/main" val="189044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DBE220-FACE-FA40-B237-9F0CC05E04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3266" y="-397"/>
            <a:ext cx="855873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14E0E7-6C59-D64B-8A2D-BEAFA9B9B5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08"/>
            <a:ext cx="363326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606A78-77E2-C54F-8458-48B3FCC8CAA7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£105bn per year</a:t>
            </a:r>
            <a:br>
              <a:rPr lang="en-US" sz="5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endParaRPr lang="en-US" sz="5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75% of problems start</a:t>
            </a:r>
            <a:br>
              <a:rPr lang="en-US" sz="5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before age 18</a:t>
            </a:r>
            <a:br>
              <a:rPr lang="en-US" sz="5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endParaRPr lang="en-US" sz="50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Men aged 40-49</a:t>
            </a:r>
            <a:br>
              <a:rPr lang="en-US" sz="5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most prone to suicide</a:t>
            </a:r>
          </a:p>
          <a:p>
            <a:pPr algn="ctr"/>
            <a:br>
              <a:rPr lang="en-US" sz="5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70-75% receive NO TREATMENT</a:t>
            </a:r>
          </a:p>
        </p:txBody>
      </p:sp>
    </p:spTree>
    <p:extLst>
      <p:ext uri="{BB962C8B-B14F-4D97-AF65-F5344CB8AC3E}">
        <p14:creationId xmlns:p14="http://schemas.microsoft.com/office/powerpoint/2010/main" val="386501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DBE220-FACE-FA40-B237-9F0CC05E04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3266" y="-397"/>
            <a:ext cx="855873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14E0E7-6C59-D64B-8A2D-BEAFA9B9B5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08"/>
            <a:ext cx="363326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02EA3-E6F5-BC4E-BC4F-EA27AECAA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58" y="1267012"/>
            <a:ext cx="11767883" cy="4824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5A2A65-1EA5-7C4F-A050-AF5A18CF44A4}"/>
              </a:ext>
            </a:extLst>
          </p:cNvPr>
          <p:cNvSpPr/>
          <p:nvPr/>
        </p:nvSpPr>
        <p:spPr>
          <a:xfrm>
            <a:off x="5735554" y="5680953"/>
            <a:ext cx="259404" cy="246434"/>
          </a:xfrm>
          <a:prstGeom prst="rect">
            <a:avLst/>
          </a:prstGeom>
          <a:solidFill>
            <a:srgbClr val="F192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2DA65B-9BEF-2549-9757-B143C4F650E8}"/>
              </a:ext>
            </a:extLst>
          </p:cNvPr>
          <p:cNvSpPr/>
          <p:nvPr/>
        </p:nvSpPr>
        <p:spPr>
          <a:xfrm>
            <a:off x="6630602" y="5680953"/>
            <a:ext cx="259404" cy="246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7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DBF2EE-4A4D-D548-A144-C6C156FE8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6A4055-D4B2-324E-B58A-92C88EC7C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AB0046-A054-E841-927F-D46CD2040A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19"/>
            <a:ext cx="9708920" cy="6961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2873E1-BC31-BB4F-AC9C-31CED68BDC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486551" y="-15419"/>
            <a:ext cx="2746089" cy="6961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9ADDAC-D668-1241-8CB0-6776B9DF4E57}"/>
              </a:ext>
            </a:extLst>
          </p:cNvPr>
          <p:cNvSpPr txBox="1"/>
          <p:nvPr/>
        </p:nvSpPr>
        <p:spPr>
          <a:xfrm>
            <a:off x="99960" y="198594"/>
            <a:ext cx="12092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50800" dist="63500" dir="2700000" algn="tl" rotWithShape="0">
                    <a:schemeClr val="tx1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COMMON COMORBIDITIES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49468-E69B-7D4F-9FFB-7CA83F0B03C2}"/>
              </a:ext>
            </a:extLst>
          </p:cNvPr>
          <p:cNvSpPr txBox="1"/>
          <p:nvPr/>
        </p:nvSpPr>
        <p:spPr>
          <a:xfrm>
            <a:off x="5095024" y="1250051"/>
            <a:ext cx="5822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Bipolar disorder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5C7D72-8615-2748-A5EA-7077427CE829}"/>
              </a:ext>
            </a:extLst>
          </p:cNvPr>
          <p:cNvSpPr txBox="1"/>
          <p:nvPr/>
        </p:nvSpPr>
        <p:spPr>
          <a:xfrm>
            <a:off x="5732223" y="2018490"/>
            <a:ext cx="5822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Panic disorder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837F20-A256-B94D-81FD-339DC49660A4}"/>
              </a:ext>
            </a:extLst>
          </p:cNvPr>
          <p:cNvSpPr txBox="1"/>
          <p:nvPr/>
        </p:nvSpPr>
        <p:spPr>
          <a:xfrm>
            <a:off x="6653937" y="2803015"/>
            <a:ext cx="5822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PTSD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EA01FF-BCEF-5B4F-8C3E-3EF027BDCF55}"/>
              </a:ext>
            </a:extLst>
          </p:cNvPr>
          <p:cNvSpPr txBox="1"/>
          <p:nvPr/>
        </p:nvSpPr>
        <p:spPr>
          <a:xfrm>
            <a:off x="7045612" y="3607248"/>
            <a:ext cx="5822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563DBB-0077-FA4D-B3C4-D400F3F98468}"/>
              </a:ext>
            </a:extLst>
          </p:cNvPr>
          <p:cNvSpPr txBox="1"/>
          <p:nvPr/>
        </p:nvSpPr>
        <p:spPr>
          <a:xfrm>
            <a:off x="5899076" y="5227340"/>
            <a:ext cx="5822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Eating disorder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334C8C-2059-D546-8471-18C41442326F}"/>
              </a:ext>
            </a:extLst>
          </p:cNvPr>
          <p:cNvSpPr txBox="1"/>
          <p:nvPr/>
        </p:nvSpPr>
        <p:spPr>
          <a:xfrm>
            <a:off x="6653937" y="4457492"/>
            <a:ext cx="5822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8BF694-DE90-4345-9F87-8D318436B4FF}"/>
              </a:ext>
            </a:extLst>
          </p:cNvPr>
          <p:cNvSpPr txBox="1"/>
          <p:nvPr/>
        </p:nvSpPr>
        <p:spPr>
          <a:xfrm>
            <a:off x="5318843" y="6055156"/>
            <a:ext cx="6333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Personality  disorder</a:t>
            </a:r>
          </a:p>
        </p:txBody>
      </p:sp>
    </p:spTree>
    <p:extLst>
      <p:ext uri="{BB962C8B-B14F-4D97-AF65-F5344CB8AC3E}">
        <p14:creationId xmlns:p14="http://schemas.microsoft.com/office/powerpoint/2010/main" val="2477223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31</Words>
  <Application>Microsoft Macintosh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Top Secret Stamp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Bruce</dc:creator>
  <cp:lastModifiedBy>S Bruce</cp:lastModifiedBy>
  <cp:revision>10</cp:revision>
  <dcterms:created xsi:type="dcterms:W3CDTF">2020-03-04T12:15:31Z</dcterms:created>
  <dcterms:modified xsi:type="dcterms:W3CDTF">2020-03-04T16:40:50Z</dcterms:modified>
</cp:coreProperties>
</file>