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71" r:id="rId4"/>
    <p:sldId id="272" r:id="rId5"/>
    <p:sldId id="389" r:id="rId6"/>
    <p:sldId id="398" r:id="rId7"/>
    <p:sldId id="273" r:id="rId8"/>
    <p:sldId id="399" r:id="rId9"/>
    <p:sldId id="400" r:id="rId10"/>
    <p:sldId id="259" r:id="rId11"/>
    <p:sldId id="258" r:id="rId12"/>
    <p:sldId id="277" r:id="rId13"/>
    <p:sldId id="274" r:id="rId14"/>
    <p:sldId id="275" r:id="rId15"/>
    <p:sldId id="276" r:id="rId16"/>
    <p:sldId id="280" r:id="rId17"/>
    <p:sldId id="260" r:id="rId18"/>
    <p:sldId id="261" r:id="rId19"/>
    <p:sldId id="262" r:id="rId20"/>
    <p:sldId id="263" r:id="rId21"/>
    <p:sldId id="402" r:id="rId22"/>
    <p:sldId id="270" r:id="rId23"/>
    <p:sldId id="264" r:id="rId24"/>
    <p:sldId id="265" r:id="rId25"/>
    <p:sldId id="266" r:id="rId26"/>
    <p:sldId id="278" r:id="rId27"/>
    <p:sldId id="279" r:id="rId28"/>
    <p:sldId id="401" r:id="rId29"/>
    <p:sldId id="269" r:id="rId3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744"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FAACD9C6-FDFF-44AC-A577-9F953BEEE628}" type="datetimeFigureOut">
              <a:rPr lang="en-GB" smtClean="0"/>
              <a:t>27/01/2020</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339297C-428C-4677-9EE1-012BD923648F}" type="slidenum">
              <a:rPr lang="en-GB" smtClean="0"/>
              <a:t>‹#›</a:t>
            </a:fld>
            <a:endParaRPr lang="en-GB"/>
          </a:p>
        </p:txBody>
      </p:sp>
    </p:spTree>
    <p:extLst>
      <p:ext uri="{BB962C8B-B14F-4D97-AF65-F5344CB8AC3E}">
        <p14:creationId xmlns:p14="http://schemas.microsoft.com/office/powerpoint/2010/main" val="104833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39297C-428C-4677-9EE1-012BD923648F}" type="slidenum">
              <a:rPr lang="en-GB" smtClean="0"/>
              <a:t>1</a:t>
            </a:fld>
            <a:endParaRPr lang="en-GB"/>
          </a:p>
        </p:txBody>
      </p:sp>
    </p:spTree>
    <p:extLst>
      <p:ext uri="{BB962C8B-B14F-4D97-AF65-F5344CB8AC3E}">
        <p14:creationId xmlns:p14="http://schemas.microsoft.com/office/powerpoint/2010/main" val="1328290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39297C-428C-4677-9EE1-012BD923648F}" type="slidenum">
              <a:rPr lang="en-GB" smtClean="0"/>
              <a:t>24</a:t>
            </a:fld>
            <a:endParaRPr lang="en-GB"/>
          </a:p>
        </p:txBody>
      </p:sp>
    </p:spTree>
    <p:extLst>
      <p:ext uri="{BB962C8B-B14F-4D97-AF65-F5344CB8AC3E}">
        <p14:creationId xmlns:p14="http://schemas.microsoft.com/office/powerpoint/2010/main" val="88929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39297C-428C-4677-9EE1-012BD923648F}" type="slidenum">
              <a:rPr lang="en-GB" smtClean="0"/>
              <a:t>27</a:t>
            </a:fld>
            <a:endParaRPr lang="en-GB"/>
          </a:p>
        </p:txBody>
      </p:sp>
    </p:spTree>
    <p:extLst>
      <p:ext uri="{BB962C8B-B14F-4D97-AF65-F5344CB8AC3E}">
        <p14:creationId xmlns:p14="http://schemas.microsoft.com/office/powerpoint/2010/main" val="3935804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38588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385887"/>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751701" y="1529092"/>
            <a:ext cx="3590925" cy="3636645"/>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38588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0"/>
            <a:ext cx="12188952" cy="6857997"/>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0"/>
            <a:ext cx="12188952" cy="685799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630123" y="242138"/>
            <a:ext cx="10931753" cy="697230"/>
          </a:xfrm>
          <a:prstGeom prst="rect">
            <a:avLst/>
          </a:prstGeom>
        </p:spPr>
        <p:txBody>
          <a:bodyPr wrap="square" lIns="0" tIns="0" rIns="0" bIns="0">
            <a:spAutoFit/>
          </a:bodyPr>
          <a:lstStyle>
            <a:lvl1pPr>
              <a:defRPr sz="4400" b="0" i="0">
                <a:solidFill>
                  <a:srgbClr val="385887"/>
                </a:solidFill>
                <a:latin typeface="Arial"/>
                <a:cs typeface="Arial"/>
              </a:defRPr>
            </a:lvl1pPr>
          </a:lstStyle>
          <a:p>
            <a:endParaRPr/>
          </a:p>
        </p:txBody>
      </p:sp>
      <p:sp>
        <p:nvSpPr>
          <p:cNvPr id="3" name="Holder 3"/>
          <p:cNvSpPr>
            <a:spLocks noGrp="1"/>
          </p:cNvSpPr>
          <p:nvPr>
            <p:ph type="body" idx="1"/>
          </p:nvPr>
        </p:nvSpPr>
        <p:spPr>
          <a:xfrm>
            <a:off x="431546" y="1240637"/>
            <a:ext cx="11328907" cy="2305685"/>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spadetool.co.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906200-CB31-48A9-BD66-52633958EE7A}"/>
              </a:ext>
            </a:extLst>
          </p:cNvPr>
          <p:cNvPicPr>
            <a:picLocks noChangeAspect="1"/>
          </p:cNvPicPr>
          <p:nvPr/>
        </p:nvPicPr>
        <p:blipFill>
          <a:blip r:embed="rId3"/>
          <a:stretch>
            <a:fillRect/>
          </a:stretch>
        </p:blipFill>
        <p:spPr>
          <a:xfrm>
            <a:off x="-419100" y="-838200"/>
            <a:ext cx="13030200" cy="25603200"/>
          </a:xfrm>
          <a:prstGeom prst="rect">
            <a:avLst/>
          </a:prstGeom>
        </p:spPr>
      </p:pic>
      <p:pic>
        <p:nvPicPr>
          <p:cNvPr id="6" name="Picture 5">
            <a:extLst>
              <a:ext uri="{FF2B5EF4-FFF2-40B4-BE49-F238E27FC236}">
                <a16:creationId xmlns:a16="http://schemas.microsoft.com/office/drawing/2014/main" id="{EFF17BA9-E50E-4234-8962-A99EABF2FB55}"/>
              </a:ext>
            </a:extLst>
          </p:cNvPr>
          <p:cNvPicPr>
            <a:picLocks noChangeAspect="1"/>
          </p:cNvPicPr>
          <p:nvPr/>
        </p:nvPicPr>
        <p:blipFill rotWithShape="1">
          <a:blip r:embed="rId3"/>
          <a:srcRect l="15152" t="24084" r="9091" b="10843"/>
          <a:stretch/>
        </p:blipFill>
        <p:spPr>
          <a:xfrm>
            <a:off x="4114800" y="1905001"/>
            <a:ext cx="3810000" cy="274320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CC1728E7-784C-4271-BE91-E3E2D02307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500" y="4648200"/>
            <a:ext cx="4191000" cy="1746250"/>
          </a:xfrm>
          <a:prstGeom prst="rect">
            <a:avLst/>
          </a:prstGeom>
        </p:spPr>
      </p:pic>
      <p:sp>
        <p:nvSpPr>
          <p:cNvPr id="7" name="object 3">
            <a:extLst>
              <a:ext uri="{FF2B5EF4-FFF2-40B4-BE49-F238E27FC236}">
                <a16:creationId xmlns:a16="http://schemas.microsoft.com/office/drawing/2014/main" id="{FEAB02DA-5690-4E1C-B4EB-B081E140C7E2}"/>
              </a:ext>
            </a:extLst>
          </p:cNvPr>
          <p:cNvSpPr txBox="1"/>
          <p:nvPr/>
        </p:nvSpPr>
        <p:spPr>
          <a:xfrm>
            <a:off x="1014603" y="463550"/>
            <a:ext cx="9043797" cy="1327286"/>
          </a:xfrm>
          <a:prstGeom prst="rect">
            <a:avLst/>
          </a:prstGeom>
        </p:spPr>
        <p:txBody>
          <a:bodyPr vert="horz" wrap="square" lIns="0" tIns="12700" rIns="0" bIns="0" rtlCol="0">
            <a:spAutoFit/>
          </a:bodyPr>
          <a:lstStyle/>
          <a:p>
            <a:pPr marL="1762125" marR="2064385" indent="842644" algn="ctr">
              <a:lnSpc>
                <a:spcPct val="120100"/>
              </a:lnSpc>
              <a:spcBef>
                <a:spcPts val="100"/>
              </a:spcBef>
            </a:pPr>
            <a:r>
              <a:rPr lang="en-US" sz="2400" spc="-120" dirty="0">
                <a:solidFill>
                  <a:schemeClr val="bg2"/>
                </a:solidFill>
                <a:latin typeface="Arial"/>
                <a:cs typeface="Arial"/>
              </a:rPr>
              <a:t>Andrew MacMillan M Ost, PGCME</a:t>
            </a:r>
          </a:p>
          <a:p>
            <a:pPr marL="1762125" marR="2064385" indent="842644" algn="ctr">
              <a:lnSpc>
                <a:spcPct val="120100"/>
              </a:lnSpc>
              <a:spcBef>
                <a:spcPts val="100"/>
              </a:spcBef>
            </a:pPr>
            <a:r>
              <a:rPr lang="en-US" sz="2400" spc="-120" dirty="0">
                <a:solidFill>
                  <a:schemeClr val="bg2"/>
                </a:solidFill>
                <a:latin typeface="Arial"/>
                <a:cs typeface="Arial"/>
              </a:rPr>
              <a:t>Alex Corser DO. M Ost</a:t>
            </a:r>
          </a:p>
          <a:p>
            <a:pPr marL="1762125" marR="2064385" indent="842644" algn="ctr">
              <a:lnSpc>
                <a:spcPct val="120100"/>
              </a:lnSpc>
              <a:spcBef>
                <a:spcPts val="100"/>
              </a:spcBef>
            </a:pPr>
            <a:r>
              <a:rPr lang="en-US" sz="2400" spc="-120" dirty="0">
                <a:solidFill>
                  <a:schemeClr val="bg2"/>
                </a:solidFill>
                <a:latin typeface="Arial"/>
                <a:cs typeface="Arial"/>
              </a:rPr>
              <a:t>22-01-2020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630123" y="242138"/>
            <a:ext cx="6381115" cy="697230"/>
          </a:xfrm>
          <a:prstGeom prst="rect">
            <a:avLst/>
          </a:prstGeom>
        </p:spPr>
        <p:txBody>
          <a:bodyPr vert="horz" wrap="square" lIns="0" tIns="13335" rIns="0" bIns="0" rtlCol="0">
            <a:spAutoFit/>
          </a:bodyPr>
          <a:lstStyle/>
          <a:p>
            <a:pPr marL="12700">
              <a:lnSpc>
                <a:spcPct val="100000"/>
              </a:lnSpc>
              <a:spcBef>
                <a:spcPts val="105"/>
              </a:spcBef>
            </a:pPr>
            <a:r>
              <a:rPr spc="-125" dirty="0"/>
              <a:t>Other </a:t>
            </a:r>
            <a:r>
              <a:rPr spc="-220" dirty="0"/>
              <a:t>Causes </a:t>
            </a:r>
            <a:r>
              <a:rPr spc="15" dirty="0"/>
              <a:t>of </a:t>
            </a:r>
            <a:r>
              <a:rPr spc="-85" dirty="0"/>
              <a:t>Back</a:t>
            </a:r>
            <a:r>
              <a:rPr spc="-229" dirty="0"/>
              <a:t> </a:t>
            </a:r>
            <a:r>
              <a:rPr spc="-95" dirty="0"/>
              <a:t>Pain</a:t>
            </a:r>
          </a:p>
        </p:txBody>
      </p:sp>
      <p:sp>
        <p:nvSpPr>
          <p:cNvPr id="3" name="object 3"/>
          <p:cNvSpPr txBox="1"/>
          <p:nvPr/>
        </p:nvSpPr>
        <p:spPr>
          <a:xfrm>
            <a:off x="457200" y="1371600"/>
            <a:ext cx="8398510" cy="3610604"/>
          </a:xfrm>
          <a:prstGeom prst="rect">
            <a:avLst/>
          </a:prstGeom>
        </p:spPr>
        <p:txBody>
          <a:bodyPr vert="horz" wrap="square" lIns="0" tIns="108585" rIns="0" bIns="0" rtlCol="0">
            <a:spAutoFit/>
          </a:bodyPr>
          <a:lstStyle/>
          <a:p>
            <a:pPr marL="241300" indent="-228600">
              <a:lnSpc>
                <a:spcPct val="100000"/>
              </a:lnSpc>
              <a:spcBef>
                <a:spcPts val="855"/>
              </a:spcBef>
              <a:buChar char="•"/>
              <a:tabLst>
                <a:tab pos="240665" algn="l"/>
                <a:tab pos="241300" algn="l"/>
              </a:tabLst>
            </a:pPr>
            <a:r>
              <a:rPr sz="2000" spc="-130" dirty="0">
                <a:latin typeface="Arial"/>
                <a:cs typeface="Arial"/>
              </a:rPr>
              <a:t>One </a:t>
            </a:r>
            <a:r>
              <a:rPr sz="2000" spc="-15" dirty="0">
                <a:latin typeface="Arial"/>
                <a:cs typeface="Arial"/>
              </a:rPr>
              <a:t>of </a:t>
            </a:r>
            <a:r>
              <a:rPr sz="2000" spc="-20" dirty="0">
                <a:latin typeface="Arial"/>
                <a:cs typeface="Arial"/>
              </a:rPr>
              <a:t>the </a:t>
            </a:r>
            <a:r>
              <a:rPr sz="2000" spc="-30" dirty="0">
                <a:latin typeface="Arial"/>
                <a:cs typeface="Arial"/>
              </a:rPr>
              <a:t>most </a:t>
            </a:r>
            <a:r>
              <a:rPr sz="2000" spc="-70" dirty="0">
                <a:latin typeface="Arial"/>
                <a:cs typeface="Arial"/>
              </a:rPr>
              <a:t>complex </a:t>
            </a:r>
            <a:r>
              <a:rPr sz="2000" spc="-40" dirty="0">
                <a:latin typeface="Arial"/>
                <a:cs typeface="Arial"/>
              </a:rPr>
              <a:t>topics </a:t>
            </a:r>
            <a:r>
              <a:rPr sz="2000" spc="-10" dirty="0">
                <a:latin typeface="Arial"/>
                <a:cs typeface="Arial"/>
              </a:rPr>
              <a:t>in</a:t>
            </a:r>
            <a:r>
              <a:rPr sz="2000" spc="-170" dirty="0">
                <a:latin typeface="Arial"/>
                <a:cs typeface="Arial"/>
              </a:rPr>
              <a:t> </a:t>
            </a:r>
            <a:r>
              <a:rPr sz="2000" spc="-35" dirty="0">
                <a:latin typeface="Arial"/>
                <a:cs typeface="Arial"/>
              </a:rPr>
              <a:t>healthcare!</a:t>
            </a:r>
            <a:endParaRPr sz="2000" dirty="0">
              <a:latin typeface="Arial"/>
              <a:cs typeface="Arial"/>
            </a:endParaRPr>
          </a:p>
          <a:p>
            <a:pPr marL="241300" indent="-228600">
              <a:lnSpc>
                <a:spcPct val="100000"/>
              </a:lnSpc>
              <a:spcBef>
                <a:spcPts val="760"/>
              </a:spcBef>
              <a:buChar char="•"/>
              <a:tabLst>
                <a:tab pos="240665" algn="l"/>
                <a:tab pos="241300" algn="l"/>
              </a:tabLst>
            </a:pPr>
            <a:r>
              <a:rPr sz="2000" spc="-55" dirty="0">
                <a:latin typeface="Arial"/>
                <a:cs typeface="Arial"/>
              </a:rPr>
              <a:t>Constant </a:t>
            </a:r>
            <a:r>
              <a:rPr sz="2000" spc="-15" dirty="0">
                <a:latin typeface="Arial"/>
                <a:cs typeface="Arial"/>
              </a:rPr>
              <a:t>critical </a:t>
            </a:r>
            <a:r>
              <a:rPr sz="2000" spc="-45" dirty="0">
                <a:latin typeface="Arial"/>
                <a:cs typeface="Arial"/>
              </a:rPr>
              <a:t>evaluation </a:t>
            </a:r>
            <a:r>
              <a:rPr sz="2000" spc="60" dirty="0">
                <a:latin typeface="Arial"/>
                <a:cs typeface="Arial"/>
              </a:rPr>
              <a:t>– </a:t>
            </a:r>
            <a:endParaRPr lang="en-US" sz="2000" spc="60" dirty="0">
              <a:latin typeface="Arial"/>
              <a:cs typeface="Arial"/>
            </a:endParaRPr>
          </a:p>
          <a:p>
            <a:pPr marL="241300" indent="-228600">
              <a:lnSpc>
                <a:spcPct val="100000"/>
              </a:lnSpc>
              <a:spcBef>
                <a:spcPts val="760"/>
              </a:spcBef>
              <a:buChar char="•"/>
              <a:tabLst>
                <a:tab pos="240665" algn="l"/>
                <a:tab pos="241300" algn="l"/>
              </a:tabLst>
            </a:pPr>
            <a:r>
              <a:rPr sz="2000" spc="-55" dirty="0">
                <a:latin typeface="Arial"/>
                <a:cs typeface="Arial"/>
              </a:rPr>
              <a:t>a </a:t>
            </a:r>
            <a:r>
              <a:rPr sz="2000" spc="-65" dirty="0">
                <a:latin typeface="Arial"/>
                <a:cs typeface="Arial"/>
              </a:rPr>
              <a:t>mixed symptom </a:t>
            </a:r>
            <a:r>
              <a:rPr sz="2000" spc="-35" dirty="0">
                <a:latin typeface="Arial"/>
                <a:cs typeface="Arial"/>
              </a:rPr>
              <a:t>picture? </a:t>
            </a:r>
            <a:r>
              <a:rPr sz="2000" spc="-20" dirty="0">
                <a:latin typeface="Arial"/>
                <a:cs typeface="Arial"/>
              </a:rPr>
              <a:t>Multiple</a:t>
            </a:r>
            <a:r>
              <a:rPr sz="2000" spc="-105" dirty="0">
                <a:latin typeface="Arial"/>
                <a:cs typeface="Arial"/>
              </a:rPr>
              <a:t> </a:t>
            </a:r>
            <a:r>
              <a:rPr sz="2000" spc="-50" dirty="0">
                <a:latin typeface="Arial"/>
                <a:cs typeface="Arial"/>
              </a:rPr>
              <a:t>etiologies?</a:t>
            </a:r>
            <a:r>
              <a:rPr lang="en-US" sz="2000" spc="-50" dirty="0">
                <a:latin typeface="Arial"/>
                <a:cs typeface="Arial"/>
              </a:rPr>
              <a:t> Developing picture over time?</a:t>
            </a:r>
            <a:endParaRPr sz="2000" dirty="0">
              <a:latin typeface="Arial"/>
              <a:cs typeface="Arial"/>
            </a:endParaRPr>
          </a:p>
          <a:p>
            <a:pPr marL="241300" indent="-228600">
              <a:lnSpc>
                <a:spcPct val="100000"/>
              </a:lnSpc>
              <a:spcBef>
                <a:spcPts val="755"/>
              </a:spcBef>
              <a:buChar char="•"/>
              <a:tabLst>
                <a:tab pos="240665" algn="l"/>
                <a:tab pos="241300" algn="l"/>
              </a:tabLst>
            </a:pPr>
            <a:r>
              <a:rPr sz="2000" spc="-100" dirty="0">
                <a:latin typeface="Arial"/>
                <a:cs typeface="Arial"/>
              </a:rPr>
              <a:t>Some </a:t>
            </a:r>
            <a:r>
              <a:rPr sz="2000" spc="-110" dirty="0">
                <a:latin typeface="Arial"/>
                <a:cs typeface="Arial"/>
              </a:rPr>
              <a:t>key</a:t>
            </a:r>
            <a:r>
              <a:rPr sz="2000" spc="-50" dirty="0">
                <a:latin typeface="Arial"/>
                <a:cs typeface="Arial"/>
              </a:rPr>
              <a:t> </a:t>
            </a:r>
            <a:r>
              <a:rPr sz="2000" spc="-20" dirty="0">
                <a:latin typeface="Arial"/>
                <a:cs typeface="Arial"/>
              </a:rPr>
              <a:t>differentials:</a:t>
            </a:r>
            <a:endParaRPr sz="2950" dirty="0">
              <a:latin typeface="Times New Roman"/>
              <a:cs typeface="Times New Roman"/>
            </a:endParaRPr>
          </a:p>
          <a:p>
            <a:pPr marL="698500" lvl="1" indent="-228600">
              <a:lnSpc>
                <a:spcPct val="100000"/>
              </a:lnSpc>
              <a:buChar char="-"/>
              <a:tabLst>
                <a:tab pos="698500" algn="l"/>
                <a:tab pos="699135" algn="l"/>
              </a:tabLst>
            </a:pPr>
            <a:r>
              <a:rPr sz="2000" spc="-45" dirty="0">
                <a:latin typeface="Arial"/>
                <a:cs typeface="Arial"/>
              </a:rPr>
              <a:t>Potential </a:t>
            </a:r>
            <a:r>
              <a:rPr sz="2000" spc="-15" dirty="0">
                <a:latin typeface="Arial"/>
                <a:cs typeface="Arial"/>
              </a:rPr>
              <a:t>‘red </a:t>
            </a:r>
            <a:r>
              <a:rPr sz="2000" spc="-20" dirty="0">
                <a:latin typeface="Arial"/>
                <a:cs typeface="Arial"/>
              </a:rPr>
              <a:t>flag’ </a:t>
            </a:r>
            <a:r>
              <a:rPr sz="2000" spc="-65" dirty="0">
                <a:latin typeface="Arial"/>
                <a:cs typeface="Arial"/>
              </a:rPr>
              <a:t>causes </a:t>
            </a:r>
            <a:r>
              <a:rPr sz="2000" spc="-15" dirty="0">
                <a:latin typeface="Arial"/>
                <a:cs typeface="Arial"/>
              </a:rPr>
              <a:t>of </a:t>
            </a:r>
            <a:r>
              <a:rPr sz="2000" spc="-45" dirty="0">
                <a:latin typeface="Arial"/>
                <a:cs typeface="Arial"/>
              </a:rPr>
              <a:t>back</a:t>
            </a:r>
            <a:r>
              <a:rPr sz="2000" spc="-220" dirty="0">
                <a:latin typeface="Arial"/>
                <a:cs typeface="Arial"/>
              </a:rPr>
              <a:t> </a:t>
            </a:r>
            <a:r>
              <a:rPr sz="2000" spc="-35" dirty="0">
                <a:latin typeface="Arial"/>
                <a:cs typeface="Arial"/>
              </a:rPr>
              <a:t>pain</a:t>
            </a:r>
            <a:endParaRPr lang="en-US" sz="2000" spc="-35" dirty="0">
              <a:latin typeface="Arial"/>
              <a:cs typeface="Arial"/>
            </a:endParaRPr>
          </a:p>
          <a:p>
            <a:pPr marL="698500" lvl="1" indent="-228600">
              <a:lnSpc>
                <a:spcPct val="100000"/>
              </a:lnSpc>
              <a:buChar char="-"/>
              <a:tabLst>
                <a:tab pos="698500" algn="l"/>
                <a:tab pos="699135" algn="l"/>
              </a:tabLst>
            </a:pPr>
            <a:r>
              <a:rPr lang="en-GB" sz="2000" spc="-35" dirty="0">
                <a:latin typeface="Arial"/>
                <a:cs typeface="Arial"/>
              </a:rPr>
              <a:t>Non Specific low back pain = 90% </a:t>
            </a:r>
            <a:endParaRPr sz="2000" dirty="0">
              <a:latin typeface="Arial"/>
              <a:cs typeface="Arial"/>
            </a:endParaRPr>
          </a:p>
          <a:p>
            <a:pPr marL="698500" lvl="1" indent="-228600">
              <a:lnSpc>
                <a:spcPct val="100000"/>
              </a:lnSpc>
              <a:spcBef>
                <a:spcPts val="260"/>
              </a:spcBef>
              <a:buChar char="-"/>
              <a:tabLst>
                <a:tab pos="698500" algn="l"/>
                <a:tab pos="699135" algn="l"/>
              </a:tabLst>
            </a:pPr>
            <a:r>
              <a:rPr sz="2000" spc="-85" dirty="0">
                <a:latin typeface="Arial"/>
                <a:cs typeface="Arial"/>
              </a:rPr>
              <a:t>Psycho-social </a:t>
            </a:r>
            <a:r>
              <a:rPr sz="2000" spc="-30" dirty="0">
                <a:latin typeface="Arial"/>
                <a:cs typeface="Arial"/>
              </a:rPr>
              <a:t>factors</a:t>
            </a:r>
            <a:endParaRPr lang="en-US" sz="2000" spc="-30" dirty="0">
              <a:latin typeface="Arial"/>
              <a:cs typeface="Arial"/>
            </a:endParaRPr>
          </a:p>
          <a:p>
            <a:pPr marL="698500" lvl="1" indent="-228600">
              <a:lnSpc>
                <a:spcPct val="100000"/>
              </a:lnSpc>
              <a:spcBef>
                <a:spcPts val="260"/>
              </a:spcBef>
              <a:buChar char="-"/>
              <a:tabLst>
                <a:tab pos="698500" algn="l"/>
                <a:tab pos="699135" algn="l"/>
              </a:tabLst>
            </a:pPr>
            <a:r>
              <a:rPr lang="en-GB" sz="2000" spc="-30" dirty="0">
                <a:latin typeface="Arial"/>
                <a:cs typeface="Arial"/>
              </a:rPr>
              <a:t>Other inflammatory causes, RA, Lupus </a:t>
            </a:r>
          </a:p>
          <a:p>
            <a:pPr marL="698500" lvl="1" indent="-228600">
              <a:lnSpc>
                <a:spcPct val="100000"/>
              </a:lnSpc>
              <a:spcBef>
                <a:spcPts val="260"/>
              </a:spcBef>
              <a:buChar char="-"/>
              <a:tabLst>
                <a:tab pos="698500" algn="l"/>
                <a:tab pos="699135" algn="l"/>
              </a:tabLst>
            </a:pPr>
            <a:r>
              <a:rPr lang="en-GB" sz="2000" spc="-30" dirty="0">
                <a:latin typeface="Arial"/>
                <a:cs typeface="Arial"/>
              </a:rPr>
              <a:t>Repeated acute episodes of multi site pain? </a:t>
            </a:r>
            <a:endParaRPr sz="2000" dirty="0">
              <a:latin typeface="Arial"/>
              <a:cs typeface="Arial"/>
            </a:endParaRPr>
          </a:p>
        </p:txBody>
      </p:sp>
      <p:pic>
        <p:nvPicPr>
          <p:cNvPr id="7" name="Picture 6" descr="A person looking at the camera&#10;&#10;Description automatically generated">
            <a:extLst>
              <a:ext uri="{FF2B5EF4-FFF2-40B4-BE49-F238E27FC236}">
                <a16:creationId xmlns:a16="http://schemas.microsoft.com/office/drawing/2014/main" id="{C046E122-3626-476A-B21C-C6C8D64A3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1285875"/>
            <a:ext cx="2857500" cy="4286250"/>
          </a:xfrm>
          <a:prstGeom prst="rect">
            <a:avLst/>
          </a:prstGeom>
        </p:spPr>
      </p:pic>
      <p:sp>
        <p:nvSpPr>
          <p:cNvPr id="8" name="TextBox 7">
            <a:extLst>
              <a:ext uri="{FF2B5EF4-FFF2-40B4-BE49-F238E27FC236}">
                <a16:creationId xmlns:a16="http://schemas.microsoft.com/office/drawing/2014/main" id="{3802E079-E23C-4962-8F33-9EA5505DEE60}"/>
              </a:ext>
            </a:extLst>
          </p:cNvPr>
          <p:cNvSpPr txBox="1"/>
          <p:nvPr/>
        </p:nvSpPr>
        <p:spPr>
          <a:xfrm>
            <a:off x="8855710" y="5638794"/>
            <a:ext cx="1828800" cy="369332"/>
          </a:xfrm>
          <a:prstGeom prst="rect">
            <a:avLst/>
          </a:prstGeom>
          <a:noFill/>
        </p:spPr>
        <p:txBody>
          <a:bodyPr wrap="square" rtlCol="0">
            <a:spAutoFit/>
          </a:bodyPr>
          <a:lstStyle/>
          <a:p>
            <a:r>
              <a:rPr lang="en-GB" dirty="0"/>
              <a:t>ANA, CRP ESR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object 2"/>
          <p:cNvSpPr txBox="1"/>
          <p:nvPr/>
        </p:nvSpPr>
        <p:spPr>
          <a:xfrm>
            <a:off x="630123" y="1672818"/>
            <a:ext cx="9319895" cy="3213059"/>
          </a:xfrm>
          <a:prstGeom prst="rect">
            <a:avLst/>
          </a:prstGeom>
        </p:spPr>
        <p:txBody>
          <a:bodyPr vert="horz" wrap="square" lIns="0" tIns="108585" rIns="0" bIns="0" rtlCol="0">
            <a:spAutoFit/>
          </a:bodyPr>
          <a:lstStyle/>
          <a:p>
            <a:pPr marL="241300" indent="-228600">
              <a:lnSpc>
                <a:spcPct val="100000"/>
              </a:lnSpc>
              <a:spcBef>
                <a:spcPts val="855"/>
              </a:spcBef>
              <a:buChar char="•"/>
              <a:tabLst>
                <a:tab pos="240665" algn="l"/>
                <a:tab pos="241300" algn="l"/>
              </a:tabLst>
            </a:pPr>
            <a:r>
              <a:rPr sz="2000" spc="-125" dirty="0">
                <a:latin typeface="Arial"/>
                <a:cs typeface="Arial"/>
              </a:rPr>
              <a:t>Case </a:t>
            </a:r>
            <a:r>
              <a:rPr sz="2000" spc="-40" dirty="0">
                <a:latin typeface="Arial"/>
                <a:cs typeface="Arial"/>
              </a:rPr>
              <a:t>history </a:t>
            </a:r>
            <a:r>
              <a:rPr sz="2000" dirty="0">
                <a:latin typeface="Arial"/>
                <a:cs typeface="Arial"/>
              </a:rPr>
              <a:t>&amp; </a:t>
            </a:r>
            <a:r>
              <a:rPr sz="2000" spc="-85" dirty="0">
                <a:latin typeface="Arial"/>
                <a:cs typeface="Arial"/>
              </a:rPr>
              <a:t>Context </a:t>
            </a:r>
            <a:r>
              <a:rPr sz="2000" spc="60" dirty="0">
                <a:latin typeface="Arial"/>
                <a:cs typeface="Arial"/>
              </a:rPr>
              <a:t>– </a:t>
            </a:r>
            <a:r>
              <a:rPr sz="2000" spc="-75" dirty="0">
                <a:latin typeface="Arial"/>
                <a:cs typeface="Arial"/>
              </a:rPr>
              <a:t>who </a:t>
            </a:r>
            <a:r>
              <a:rPr sz="2000" spc="-45" dirty="0">
                <a:latin typeface="Arial"/>
                <a:cs typeface="Arial"/>
              </a:rPr>
              <a:t>are </a:t>
            </a:r>
            <a:r>
              <a:rPr sz="2000" spc="-105" dirty="0">
                <a:latin typeface="Arial"/>
                <a:cs typeface="Arial"/>
              </a:rPr>
              <a:t>we</a:t>
            </a:r>
            <a:r>
              <a:rPr sz="2000" spc="-204" dirty="0">
                <a:latin typeface="Arial"/>
                <a:cs typeface="Arial"/>
              </a:rPr>
              <a:t> </a:t>
            </a:r>
            <a:r>
              <a:rPr sz="2000" spc="-60" dirty="0">
                <a:latin typeface="Arial"/>
                <a:cs typeface="Arial"/>
              </a:rPr>
              <a:t>examining?</a:t>
            </a:r>
            <a:r>
              <a:rPr lang="en-US" sz="2000" spc="-60" dirty="0">
                <a:latin typeface="Arial"/>
                <a:cs typeface="Arial"/>
              </a:rPr>
              <a:t> </a:t>
            </a:r>
            <a:endParaRPr sz="2000" dirty="0">
              <a:latin typeface="Arial"/>
              <a:cs typeface="Arial"/>
            </a:endParaRPr>
          </a:p>
          <a:p>
            <a:pPr marL="241300" marR="417195" indent="-228600">
              <a:lnSpc>
                <a:spcPts val="2160"/>
              </a:lnSpc>
              <a:spcBef>
                <a:spcPts val="1025"/>
              </a:spcBef>
              <a:buChar char="•"/>
              <a:tabLst>
                <a:tab pos="240665" algn="l"/>
                <a:tab pos="241300" algn="l"/>
              </a:tabLst>
            </a:pPr>
            <a:r>
              <a:rPr sz="2000" spc="-60" dirty="0">
                <a:latin typeface="Arial"/>
                <a:cs typeface="Arial"/>
              </a:rPr>
              <a:t>Observation</a:t>
            </a:r>
            <a:endParaRPr sz="2000" dirty="0">
              <a:latin typeface="Arial"/>
              <a:cs typeface="Arial"/>
            </a:endParaRPr>
          </a:p>
          <a:p>
            <a:pPr marL="241300" indent="-228600">
              <a:lnSpc>
                <a:spcPct val="100000"/>
              </a:lnSpc>
              <a:spcBef>
                <a:spcPts val="730"/>
              </a:spcBef>
              <a:buChar char="•"/>
              <a:tabLst>
                <a:tab pos="240665" algn="l"/>
                <a:tab pos="241300" algn="l"/>
              </a:tabLst>
            </a:pPr>
            <a:r>
              <a:rPr lang="en-US" sz="2000" spc="-35" dirty="0">
                <a:latin typeface="Arial"/>
                <a:cs typeface="Arial"/>
              </a:rPr>
              <a:t>ROM </a:t>
            </a:r>
            <a:r>
              <a:rPr sz="2000" spc="-55" dirty="0">
                <a:latin typeface="Arial"/>
                <a:cs typeface="Arial"/>
              </a:rPr>
              <a:t>(active </a:t>
            </a:r>
            <a:r>
              <a:rPr sz="2000" spc="-40" dirty="0">
                <a:latin typeface="Arial"/>
                <a:cs typeface="Arial"/>
              </a:rPr>
              <a:t>and</a:t>
            </a:r>
            <a:r>
              <a:rPr sz="2000" spc="-70" dirty="0">
                <a:latin typeface="Arial"/>
                <a:cs typeface="Arial"/>
              </a:rPr>
              <a:t> passive):</a:t>
            </a:r>
            <a:endParaRPr sz="2000" dirty="0">
              <a:latin typeface="Arial"/>
              <a:cs typeface="Arial"/>
            </a:endParaRPr>
          </a:p>
          <a:p>
            <a:pPr marL="756285" lvl="1" indent="-286385">
              <a:lnSpc>
                <a:spcPct val="100000"/>
              </a:lnSpc>
              <a:spcBef>
                <a:spcPts val="265"/>
              </a:spcBef>
              <a:buChar char="-"/>
              <a:tabLst>
                <a:tab pos="756285" algn="l"/>
                <a:tab pos="756920" algn="l"/>
              </a:tabLst>
            </a:pPr>
            <a:r>
              <a:rPr sz="2000" spc="-70" dirty="0">
                <a:latin typeface="Arial"/>
                <a:cs typeface="Arial"/>
              </a:rPr>
              <a:t>Spine </a:t>
            </a:r>
            <a:r>
              <a:rPr sz="2000" spc="-55" dirty="0">
                <a:latin typeface="Arial"/>
                <a:cs typeface="Arial"/>
              </a:rPr>
              <a:t>(especially </a:t>
            </a:r>
            <a:r>
              <a:rPr sz="2000" spc="-40" dirty="0">
                <a:latin typeface="Arial"/>
                <a:cs typeface="Arial"/>
              </a:rPr>
              <a:t>lumbar), sacroiliac </a:t>
            </a:r>
            <a:r>
              <a:rPr sz="2000" spc="-25" dirty="0">
                <a:latin typeface="Arial"/>
                <a:cs typeface="Arial"/>
              </a:rPr>
              <a:t>joints, </a:t>
            </a:r>
            <a:r>
              <a:rPr sz="2000" spc="-30" dirty="0">
                <a:latin typeface="Arial"/>
                <a:cs typeface="Arial"/>
              </a:rPr>
              <a:t>thoracic </a:t>
            </a:r>
            <a:r>
              <a:rPr sz="2000" spc="-75" dirty="0">
                <a:latin typeface="Arial"/>
                <a:cs typeface="Arial"/>
              </a:rPr>
              <a:t>cage, </a:t>
            </a:r>
            <a:r>
              <a:rPr sz="2000" spc="-45" dirty="0">
                <a:latin typeface="Arial"/>
                <a:cs typeface="Arial"/>
              </a:rPr>
              <a:t>hips</a:t>
            </a:r>
            <a:r>
              <a:rPr lang="en-US" sz="2000" spc="-45" dirty="0">
                <a:latin typeface="Arial"/>
                <a:cs typeface="Arial"/>
              </a:rPr>
              <a:t>.</a:t>
            </a:r>
            <a:endParaRPr sz="2000" dirty="0">
              <a:latin typeface="Arial"/>
              <a:cs typeface="Arial"/>
            </a:endParaRPr>
          </a:p>
          <a:p>
            <a:pPr marL="241300" indent="-228600">
              <a:lnSpc>
                <a:spcPct val="100000"/>
              </a:lnSpc>
              <a:spcBef>
                <a:spcPts val="755"/>
              </a:spcBef>
              <a:buChar char="•"/>
              <a:tabLst>
                <a:tab pos="240665" algn="l"/>
                <a:tab pos="241300" algn="l"/>
              </a:tabLst>
            </a:pPr>
            <a:r>
              <a:rPr sz="2000" spc="-50" dirty="0">
                <a:latin typeface="Arial"/>
                <a:cs typeface="Arial"/>
              </a:rPr>
              <a:t>Palpation </a:t>
            </a:r>
            <a:endParaRPr lang="en-US" sz="2000" spc="-50" dirty="0">
              <a:latin typeface="Arial"/>
              <a:cs typeface="Arial"/>
            </a:endParaRPr>
          </a:p>
          <a:p>
            <a:pPr marL="241300" indent="-228600">
              <a:lnSpc>
                <a:spcPct val="100000"/>
              </a:lnSpc>
              <a:spcBef>
                <a:spcPts val="755"/>
              </a:spcBef>
              <a:buChar char="•"/>
              <a:tabLst>
                <a:tab pos="240665" algn="l"/>
                <a:tab pos="241300" algn="l"/>
              </a:tabLst>
            </a:pPr>
            <a:r>
              <a:rPr sz="2000" spc="-45" dirty="0">
                <a:latin typeface="Arial"/>
                <a:cs typeface="Arial"/>
              </a:rPr>
              <a:t>Bath Indices </a:t>
            </a:r>
            <a:r>
              <a:rPr sz="2000" spc="60" dirty="0">
                <a:latin typeface="Arial"/>
                <a:cs typeface="Arial"/>
              </a:rPr>
              <a:t>– </a:t>
            </a:r>
            <a:r>
              <a:rPr sz="2000" spc="-35" dirty="0">
                <a:latin typeface="Arial"/>
                <a:cs typeface="Arial"/>
              </a:rPr>
              <a:t>our </a:t>
            </a:r>
            <a:r>
              <a:rPr sz="2000" spc="-40" dirty="0">
                <a:latin typeface="Arial"/>
                <a:cs typeface="Arial"/>
              </a:rPr>
              <a:t>responsibility</a:t>
            </a:r>
            <a:r>
              <a:rPr sz="2000" spc="-229" dirty="0">
                <a:latin typeface="Arial"/>
                <a:cs typeface="Arial"/>
              </a:rPr>
              <a:t> </a:t>
            </a:r>
            <a:r>
              <a:rPr sz="2000" spc="-40" dirty="0">
                <a:latin typeface="Arial"/>
                <a:cs typeface="Arial"/>
              </a:rPr>
              <a:t>too!</a:t>
            </a:r>
            <a:endParaRPr sz="2000" dirty="0">
              <a:latin typeface="Arial"/>
              <a:cs typeface="Arial"/>
            </a:endParaRPr>
          </a:p>
          <a:p>
            <a:pPr marL="241300" indent="-228600">
              <a:lnSpc>
                <a:spcPct val="100000"/>
              </a:lnSpc>
              <a:spcBef>
                <a:spcPts val="770"/>
              </a:spcBef>
              <a:buChar char="•"/>
              <a:tabLst>
                <a:tab pos="240665" algn="l"/>
                <a:tab pos="241300" algn="l"/>
              </a:tabLst>
            </a:pPr>
            <a:r>
              <a:rPr sz="2000" u="sng" spc="-40" dirty="0">
                <a:uFill>
                  <a:solidFill>
                    <a:srgbClr val="000000"/>
                  </a:solidFill>
                </a:uFill>
                <a:latin typeface="Arial"/>
                <a:cs typeface="Arial"/>
              </a:rPr>
              <a:t>Critical:</a:t>
            </a:r>
            <a:r>
              <a:rPr sz="2000" spc="-40" dirty="0">
                <a:latin typeface="Arial"/>
                <a:cs typeface="Arial"/>
              </a:rPr>
              <a:t> </a:t>
            </a:r>
            <a:r>
              <a:rPr sz="2000" spc="-75" dirty="0">
                <a:latin typeface="Arial"/>
                <a:cs typeface="Arial"/>
              </a:rPr>
              <a:t>Index </a:t>
            </a:r>
            <a:r>
              <a:rPr sz="2000" spc="-15" dirty="0">
                <a:latin typeface="Arial"/>
                <a:cs typeface="Arial"/>
              </a:rPr>
              <a:t>of</a:t>
            </a:r>
            <a:r>
              <a:rPr sz="2000" spc="-110" dirty="0">
                <a:latin typeface="Arial"/>
                <a:cs typeface="Arial"/>
              </a:rPr>
              <a:t> </a:t>
            </a:r>
            <a:r>
              <a:rPr sz="2000" spc="-45" dirty="0">
                <a:latin typeface="Arial"/>
                <a:cs typeface="Arial"/>
              </a:rPr>
              <a:t>suspicion</a:t>
            </a:r>
            <a:endParaRPr sz="2000" dirty="0">
              <a:latin typeface="Arial"/>
              <a:cs typeface="Arial"/>
            </a:endParaRPr>
          </a:p>
          <a:p>
            <a:pPr marL="241300" indent="-228600">
              <a:lnSpc>
                <a:spcPct val="100000"/>
              </a:lnSpc>
              <a:spcBef>
                <a:spcPts val="755"/>
              </a:spcBef>
              <a:buChar char="•"/>
              <a:tabLst>
                <a:tab pos="240665" algn="l"/>
                <a:tab pos="241300" algn="l"/>
              </a:tabLst>
            </a:pPr>
            <a:r>
              <a:rPr sz="2000" spc="-110" dirty="0">
                <a:latin typeface="Arial"/>
                <a:cs typeface="Arial"/>
              </a:rPr>
              <a:t>May </a:t>
            </a:r>
            <a:r>
              <a:rPr sz="2000" spc="-90" dirty="0">
                <a:latin typeface="Arial"/>
                <a:cs typeface="Arial"/>
              </a:rPr>
              <a:t>have </a:t>
            </a:r>
            <a:r>
              <a:rPr sz="2000" spc="-70" dirty="0">
                <a:latin typeface="Arial"/>
                <a:cs typeface="Arial"/>
              </a:rPr>
              <a:t>access </a:t>
            </a:r>
            <a:r>
              <a:rPr sz="2000" spc="-30" dirty="0">
                <a:latin typeface="Arial"/>
                <a:cs typeface="Arial"/>
              </a:rPr>
              <a:t>to </a:t>
            </a:r>
            <a:r>
              <a:rPr sz="2000" spc="-55" dirty="0">
                <a:latin typeface="Arial"/>
                <a:cs typeface="Arial"/>
              </a:rPr>
              <a:t>imaging </a:t>
            </a:r>
            <a:r>
              <a:rPr sz="2000" spc="-40" dirty="0">
                <a:latin typeface="Arial"/>
                <a:cs typeface="Arial"/>
              </a:rPr>
              <a:t>and </a:t>
            </a:r>
            <a:r>
              <a:rPr sz="2000" spc="-45" dirty="0">
                <a:latin typeface="Arial"/>
                <a:cs typeface="Arial"/>
              </a:rPr>
              <a:t>bloods </a:t>
            </a:r>
            <a:r>
              <a:rPr sz="2000" spc="60" dirty="0">
                <a:latin typeface="Arial"/>
                <a:cs typeface="Arial"/>
              </a:rPr>
              <a:t>– </a:t>
            </a:r>
            <a:r>
              <a:rPr lang="en-US" sz="2000" spc="-10" dirty="0">
                <a:latin typeface="Arial"/>
                <a:cs typeface="Arial"/>
              </a:rPr>
              <a:t>NASS/IO template referral letter. </a:t>
            </a:r>
            <a:endParaRPr sz="2000" dirty="0">
              <a:latin typeface="Arial"/>
              <a:cs typeface="Arial"/>
            </a:endParaRPr>
          </a:p>
        </p:txBody>
      </p:sp>
      <p:sp>
        <p:nvSpPr>
          <p:cNvPr id="3" name="object 3"/>
          <p:cNvSpPr txBox="1">
            <a:spLocks noGrp="1"/>
          </p:cNvSpPr>
          <p:nvPr>
            <p:ph type="title"/>
          </p:nvPr>
        </p:nvSpPr>
        <p:spPr>
          <a:xfrm>
            <a:off x="630123" y="242138"/>
            <a:ext cx="6012815" cy="697230"/>
          </a:xfrm>
          <a:prstGeom prst="rect">
            <a:avLst/>
          </a:prstGeom>
        </p:spPr>
        <p:txBody>
          <a:bodyPr vert="horz" wrap="square" lIns="0" tIns="13335" rIns="0" bIns="0" rtlCol="0">
            <a:spAutoFit/>
          </a:bodyPr>
          <a:lstStyle/>
          <a:p>
            <a:pPr marL="12700">
              <a:lnSpc>
                <a:spcPct val="100000"/>
              </a:lnSpc>
              <a:spcBef>
                <a:spcPts val="105"/>
              </a:spcBef>
            </a:pPr>
            <a:r>
              <a:rPr spc="-95" dirty="0"/>
              <a:t>Osteopathic</a:t>
            </a:r>
            <a:r>
              <a:rPr spc="-170" dirty="0"/>
              <a:t> </a:t>
            </a:r>
            <a:r>
              <a:rPr spc="-65" dirty="0"/>
              <a:t>Examination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B205A-4AF1-4798-AFCA-C0BFF0B6BC0A}"/>
              </a:ext>
            </a:extLst>
          </p:cNvPr>
          <p:cNvSpPr>
            <a:spLocks noGrp="1"/>
          </p:cNvSpPr>
          <p:nvPr>
            <p:ph type="title"/>
          </p:nvPr>
        </p:nvSpPr>
        <p:spPr/>
        <p:txBody>
          <a:bodyPr/>
          <a:lstStyle/>
          <a:p>
            <a:r>
              <a:rPr lang="en-GB" dirty="0"/>
              <a:t>Spade tool and IO referral template letter</a:t>
            </a:r>
          </a:p>
        </p:txBody>
      </p:sp>
      <p:sp>
        <p:nvSpPr>
          <p:cNvPr id="3" name="Text Placeholder 2">
            <a:extLst>
              <a:ext uri="{FF2B5EF4-FFF2-40B4-BE49-F238E27FC236}">
                <a16:creationId xmlns:a16="http://schemas.microsoft.com/office/drawing/2014/main" id="{D7C9F9EB-79E1-4829-8CBB-E24894046D76}"/>
              </a:ext>
            </a:extLst>
          </p:cNvPr>
          <p:cNvSpPr>
            <a:spLocks noGrp="1"/>
          </p:cNvSpPr>
          <p:nvPr>
            <p:ph type="body" idx="1"/>
          </p:nvPr>
        </p:nvSpPr>
        <p:spPr>
          <a:xfrm>
            <a:off x="431546" y="1240637"/>
            <a:ext cx="11328907" cy="1231106"/>
          </a:xfrm>
        </p:spPr>
        <p:txBody>
          <a:bodyPr/>
          <a:lstStyle/>
          <a:p>
            <a:endParaRPr lang="en-GB" dirty="0"/>
          </a:p>
          <a:p>
            <a:r>
              <a:rPr lang="en-GB" dirty="0">
                <a:hlinkClick r:id="rId2"/>
              </a:rPr>
              <a:t>WWW.Spadetool.co.uk</a:t>
            </a:r>
            <a:endParaRPr lang="en-GB" dirty="0"/>
          </a:p>
          <a:p>
            <a:endParaRPr lang="en-GB" dirty="0"/>
          </a:p>
          <a:p>
            <a:endParaRPr lang="en-GB" dirty="0"/>
          </a:p>
        </p:txBody>
      </p:sp>
      <p:pic>
        <p:nvPicPr>
          <p:cNvPr id="5" name="Picture 4" descr="A screenshot of a social media post&#10;&#10;Description automatically generated">
            <a:extLst>
              <a:ext uri="{FF2B5EF4-FFF2-40B4-BE49-F238E27FC236}">
                <a16:creationId xmlns:a16="http://schemas.microsoft.com/office/drawing/2014/main" id="{59C5D069-12D2-42FE-B1D2-ED0C210CA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203578"/>
            <a:ext cx="4744947" cy="5579424"/>
          </a:xfrm>
          <a:prstGeom prst="rect">
            <a:avLst/>
          </a:prstGeom>
        </p:spPr>
      </p:pic>
    </p:spTree>
    <p:extLst>
      <p:ext uri="{BB962C8B-B14F-4D97-AF65-F5344CB8AC3E}">
        <p14:creationId xmlns:p14="http://schemas.microsoft.com/office/powerpoint/2010/main" val="275875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510B1-D736-4D29-93FC-A019CABBFF76}"/>
              </a:ext>
            </a:extLst>
          </p:cNvPr>
          <p:cNvSpPr>
            <a:spLocks noGrp="1"/>
          </p:cNvSpPr>
          <p:nvPr>
            <p:ph type="title"/>
          </p:nvPr>
        </p:nvSpPr>
        <p:spPr/>
        <p:txBody>
          <a:bodyPr/>
          <a:lstStyle/>
          <a:p>
            <a:r>
              <a:rPr lang="en-US" dirty="0"/>
              <a:t>Practical </a:t>
            </a:r>
            <a:endParaRPr lang="en-GB" dirty="0"/>
          </a:p>
        </p:txBody>
      </p:sp>
      <p:sp>
        <p:nvSpPr>
          <p:cNvPr id="3" name="Text Placeholder 2">
            <a:extLst>
              <a:ext uri="{FF2B5EF4-FFF2-40B4-BE49-F238E27FC236}">
                <a16:creationId xmlns:a16="http://schemas.microsoft.com/office/drawing/2014/main" id="{D53443DA-CDC1-41D2-BB8E-E1162EA1DF41}"/>
              </a:ext>
            </a:extLst>
          </p:cNvPr>
          <p:cNvSpPr>
            <a:spLocks noGrp="1"/>
          </p:cNvSpPr>
          <p:nvPr>
            <p:ph type="body" idx="1"/>
          </p:nvPr>
        </p:nvSpPr>
        <p:spPr>
          <a:xfrm>
            <a:off x="431546" y="1240637"/>
            <a:ext cx="11328907" cy="615553"/>
          </a:xfrm>
        </p:spPr>
        <p:txBody>
          <a:bodyPr/>
          <a:lstStyle/>
          <a:p>
            <a:r>
              <a:rPr lang="en-US" dirty="0"/>
              <a:t>Bath Indices examination </a:t>
            </a:r>
          </a:p>
          <a:p>
            <a:r>
              <a:rPr lang="en-US" dirty="0"/>
              <a:t>Test Clusters for SIJ </a:t>
            </a:r>
            <a:endParaRPr lang="en-GB" dirty="0"/>
          </a:p>
        </p:txBody>
      </p:sp>
      <p:pic>
        <p:nvPicPr>
          <p:cNvPr id="11" name="Picture 10" descr="A screenshot of a cell phone&#10;&#10;Description automatically generated">
            <a:extLst>
              <a:ext uri="{FF2B5EF4-FFF2-40B4-BE49-F238E27FC236}">
                <a16:creationId xmlns:a16="http://schemas.microsoft.com/office/drawing/2014/main" id="{1331B2C1-A0AA-4921-B0DC-9D5075806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 y="0"/>
            <a:ext cx="12187201" cy="6858000"/>
          </a:xfrm>
          <a:prstGeom prst="rect">
            <a:avLst/>
          </a:prstGeom>
        </p:spPr>
      </p:pic>
    </p:spTree>
    <p:extLst>
      <p:ext uri="{BB962C8B-B14F-4D97-AF65-F5344CB8AC3E}">
        <p14:creationId xmlns:p14="http://schemas.microsoft.com/office/powerpoint/2010/main" val="754441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93BA-C697-431D-A175-0B0BFF4BDBB2}"/>
              </a:ext>
            </a:extLst>
          </p:cNvPr>
          <p:cNvSpPr>
            <a:spLocks noGrp="1"/>
          </p:cNvSpPr>
          <p:nvPr>
            <p:ph type="title"/>
          </p:nvPr>
        </p:nvSpPr>
        <p:spPr/>
        <p:txBody>
          <a:bodyPr/>
          <a:lstStyle/>
          <a:p>
            <a:r>
              <a:rPr lang="en-GB" dirty="0"/>
              <a:t>What it actually means </a:t>
            </a:r>
          </a:p>
        </p:txBody>
      </p:sp>
      <p:sp>
        <p:nvSpPr>
          <p:cNvPr id="3" name="Text Placeholder 2">
            <a:extLst>
              <a:ext uri="{FF2B5EF4-FFF2-40B4-BE49-F238E27FC236}">
                <a16:creationId xmlns:a16="http://schemas.microsoft.com/office/drawing/2014/main" id="{B78EDE0A-C622-4C4B-A4DC-885EA3F8C869}"/>
              </a:ext>
            </a:extLst>
          </p:cNvPr>
          <p:cNvSpPr>
            <a:spLocks noGrp="1"/>
          </p:cNvSpPr>
          <p:nvPr>
            <p:ph type="body" idx="1"/>
          </p:nvPr>
        </p:nvSpPr>
        <p:spPr/>
        <p:txBody>
          <a:bodyPr/>
          <a:lstStyle/>
          <a:p>
            <a:endParaRPr lang="en-GB" dirty="0"/>
          </a:p>
        </p:txBody>
      </p:sp>
      <p:pic>
        <p:nvPicPr>
          <p:cNvPr id="11" name="Picture 10" descr="A close up of text on a white background&#10;&#10;Description automatically generated">
            <a:extLst>
              <a:ext uri="{FF2B5EF4-FFF2-40B4-BE49-F238E27FC236}">
                <a16:creationId xmlns:a16="http://schemas.microsoft.com/office/drawing/2014/main" id="{12862716-E9D9-4EC5-9E7E-BC07B0869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 y="964547"/>
            <a:ext cx="4824809" cy="5705721"/>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A4BF7B69-2B17-4ABC-84F1-D3F2D4426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183822"/>
            <a:ext cx="6049219" cy="3458058"/>
          </a:xfrm>
          <a:prstGeom prst="rect">
            <a:avLst/>
          </a:prstGeom>
        </p:spPr>
      </p:pic>
    </p:spTree>
    <p:extLst>
      <p:ext uri="{BB962C8B-B14F-4D97-AF65-F5344CB8AC3E}">
        <p14:creationId xmlns:p14="http://schemas.microsoft.com/office/powerpoint/2010/main" val="182308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29CC-EB2E-4A85-BC23-9EBD09DCB845}"/>
              </a:ext>
            </a:extLst>
          </p:cNvPr>
          <p:cNvSpPr>
            <a:spLocks noGrp="1"/>
          </p:cNvSpPr>
          <p:nvPr>
            <p:ph type="title"/>
          </p:nvPr>
        </p:nvSpPr>
        <p:spPr/>
        <p:txBody>
          <a:bodyPr/>
          <a:lstStyle/>
          <a:p>
            <a:r>
              <a:rPr lang="en-GB" dirty="0"/>
              <a:t>					BASDI </a:t>
            </a:r>
          </a:p>
        </p:txBody>
      </p:sp>
      <p:sp>
        <p:nvSpPr>
          <p:cNvPr id="3" name="Text Placeholder 2">
            <a:extLst>
              <a:ext uri="{FF2B5EF4-FFF2-40B4-BE49-F238E27FC236}">
                <a16:creationId xmlns:a16="http://schemas.microsoft.com/office/drawing/2014/main" id="{50D479D8-C679-45F1-A566-FC2AD07B333B}"/>
              </a:ext>
            </a:extLst>
          </p:cNvPr>
          <p:cNvSpPr>
            <a:spLocks noGrp="1"/>
          </p:cNvSpPr>
          <p:nvPr>
            <p:ph type="body" idx="1"/>
          </p:nvPr>
        </p:nvSpPr>
        <p:spPr>
          <a:xfrm>
            <a:off x="5029200" y="1600200"/>
            <a:ext cx="6731253" cy="923330"/>
          </a:xfrm>
        </p:spPr>
        <p:txBody>
          <a:bodyPr/>
          <a:lstStyle/>
          <a:p>
            <a:r>
              <a:rPr lang="en-GB" dirty="0"/>
              <a:t>The my </a:t>
            </a:r>
            <a:r>
              <a:rPr lang="en-GB" dirty="0" err="1"/>
              <a:t>axspa</a:t>
            </a:r>
            <a:r>
              <a:rPr lang="en-GB" dirty="0"/>
              <a:t> app is much easier to use and really helps patients communicate disease activity! It also supports research via data collection on medication. </a:t>
            </a:r>
          </a:p>
        </p:txBody>
      </p:sp>
      <p:pic>
        <p:nvPicPr>
          <p:cNvPr id="5" name="Picture 4" descr="A screenshot of a cell phone&#10;&#10;Description automatically generated">
            <a:extLst>
              <a:ext uri="{FF2B5EF4-FFF2-40B4-BE49-F238E27FC236}">
                <a16:creationId xmlns:a16="http://schemas.microsoft.com/office/drawing/2014/main" id="{64C25306-AFDA-4F63-8AA3-650625F8D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6" y="1092884"/>
            <a:ext cx="4956873" cy="5522978"/>
          </a:xfrm>
          <a:prstGeom prst="rect">
            <a:avLst/>
          </a:prstGeom>
        </p:spPr>
      </p:pic>
    </p:spTree>
    <p:extLst>
      <p:ext uri="{BB962C8B-B14F-4D97-AF65-F5344CB8AC3E}">
        <p14:creationId xmlns:p14="http://schemas.microsoft.com/office/powerpoint/2010/main" val="1465580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77B1-47C1-462D-9358-1790E521039B}"/>
              </a:ext>
            </a:extLst>
          </p:cNvPr>
          <p:cNvSpPr>
            <a:spLocks noGrp="1"/>
          </p:cNvSpPr>
          <p:nvPr>
            <p:ph type="title"/>
          </p:nvPr>
        </p:nvSpPr>
        <p:spPr>
          <a:xfrm>
            <a:off x="630123" y="242138"/>
            <a:ext cx="10931753" cy="1354217"/>
          </a:xfrm>
        </p:spPr>
        <p:txBody>
          <a:bodyPr/>
          <a:lstStyle/>
          <a:p>
            <a:pPr algn="ctr"/>
            <a:r>
              <a:rPr lang="en-US" dirty="0"/>
              <a:t>		Sacroiliac pain is highly indicative of </a:t>
            </a:r>
            <a:r>
              <a:rPr lang="en-US" dirty="0" err="1"/>
              <a:t>AxSpA</a:t>
            </a:r>
            <a:r>
              <a:rPr lang="en-US" dirty="0"/>
              <a:t> </a:t>
            </a:r>
            <a:endParaRPr lang="en-GB" dirty="0"/>
          </a:p>
        </p:txBody>
      </p:sp>
      <p:sp>
        <p:nvSpPr>
          <p:cNvPr id="3" name="Text Placeholder 2">
            <a:extLst>
              <a:ext uri="{FF2B5EF4-FFF2-40B4-BE49-F238E27FC236}">
                <a16:creationId xmlns:a16="http://schemas.microsoft.com/office/drawing/2014/main" id="{3778E674-8D23-40DC-807D-B9F084958FFE}"/>
              </a:ext>
            </a:extLst>
          </p:cNvPr>
          <p:cNvSpPr>
            <a:spLocks noGrp="1"/>
          </p:cNvSpPr>
          <p:nvPr>
            <p:ph type="body" idx="1"/>
          </p:nvPr>
        </p:nvSpPr>
        <p:spPr>
          <a:xfrm>
            <a:off x="990600" y="1371600"/>
            <a:ext cx="1676400" cy="307777"/>
          </a:xfrm>
        </p:spPr>
        <p:txBody>
          <a:bodyPr/>
          <a:lstStyle/>
          <a:p>
            <a:r>
              <a:rPr lang="en-US" dirty="0"/>
              <a:t>Test clusters </a:t>
            </a:r>
            <a:endParaRPr lang="en-GB" dirty="0"/>
          </a:p>
        </p:txBody>
      </p:sp>
      <p:sp>
        <p:nvSpPr>
          <p:cNvPr id="4" name="TextBox 3">
            <a:extLst>
              <a:ext uri="{FF2B5EF4-FFF2-40B4-BE49-F238E27FC236}">
                <a16:creationId xmlns:a16="http://schemas.microsoft.com/office/drawing/2014/main" id="{8EF40F22-A1EF-4C8B-9395-90393F7F154E}"/>
              </a:ext>
            </a:extLst>
          </p:cNvPr>
          <p:cNvSpPr txBox="1"/>
          <p:nvPr/>
        </p:nvSpPr>
        <p:spPr>
          <a:xfrm>
            <a:off x="7721050" y="1248098"/>
            <a:ext cx="3352800" cy="4524315"/>
          </a:xfrm>
          <a:prstGeom prst="rect">
            <a:avLst/>
          </a:prstGeom>
          <a:noFill/>
        </p:spPr>
        <p:txBody>
          <a:bodyPr wrap="square" rtlCol="0">
            <a:spAutoFit/>
          </a:bodyPr>
          <a:lstStyle/>
          <a:p>
            <a:r>
              <a:rPr lang="en-US" dirty="0"/>
              <a:t>Common osteopathic tests with little clinical value</a:t>
            </a:r>
          </a:p>
          <a:p>
            <a:endParaRPr lang="en-US" dirty="0"/>
          </a:p>
          <a:p>
            <a:endParaRPr lang="en-US" dirty="0"/>
          </a:p>
          <a:p>
            <a:r>
              <a:rPr lang="en-US" dirty="0"/>
              <a:t>STALK </a:t>
            </a:r>
          </a:p>
          <a:p>
            <a:r>
              <a:rPr lang="en-US" dirty="0"/>
              <a:t>SFT </a:t>
            </a:r>
            <a:br>
              <a:rPr lang="en-US" dirty="0"/>
            </a:br>
            <a:r>
              <a:rPr lang="en-US" dirty="0" err="1"/>
              <a:t>SeFT</a:t>
            </a:r>
            <a:r>
              <a:rPr lang="en-US" dirty="0"/>
              <a:t> </a:t>
            </a:r>
          </a:p>
          <a:p>
            <a:r>
              <a:rPr lang="en-US" dirty="0"/>
              <a:t>Gossip </a:t>
            </a:r>
          </a:p>
          <a:p>
            <a:endParaRPr lang="en-US" dirty="0"/>
          </a:p>
          <a:p>
            <a:r>
              <a:rPr lang="en-US" dirty="0" err="1"/>
              <a:t>Illiosacral</a:t>
            </a:r>
            <a:r>
              <a:rPr lang="en-US" dirty="0"/>
              <a:t> or </a:t>
            </a:r>
            <a:r>
              <a:rPr lang="en-US" dirty="0" err="1"/>
              <a:t>sacroillial</a:t>
            </a:r>
            <a:r>
              <a:rPr lang="en-US" dirty="0"/>
              <a:t> lesion is it an ascending or descending lesion? </a:t>
            </a:r>
          </a:p>
          <a:p>
            <a:r>
              <a:rPr lang="en-US" dirty="0"/>
              <a:t>Sacral torsions, physiological or non-physiological </a:t>
            </a:r>
          </a:p>
          <a:p>
            <a:r>
              <a:rPr lang="en-US" dirty="0"/>
              <a:t>Is it important? Is it autogenic inflammation! </a:t>
            </a:r>
            <a:endParaRPr lang="en-GB" dirty="0"/>
          </a:p>
        </p:txBody>
      </p:sp>
      <p:sp>
        <p:nvSpPr>
          <p:cNvPr id="5" name="TextBox 4">
            <a:extLst>
              <a:ext uri="{FF2B5EF4-FFF2-40B4-BE49-F238E27FC236}">
                <a16:creationId xmlns:a16="http://schemas.microsoft.com/office/drawing/2014/main" id="{FA012874-83B1-4F41-888C-F9531909D079}"/>
              </a:ext>
            </a:extLst>
          </p:cNvPr>
          <p:cNvSpPr txBox="1"/>
          <p:nvPr/>
        </p:nvSpPr>
        <p:spPr>
          <a:xfrm>
            <a:off x="304800" y="1679377"/>
            <a:ext cx="4038600" cy="2031325"/>
          </a:xfrm>
          <a:prstGeom prst="rect">
            <a:avLst/>
          </a:prstGeom>
          <a:noFill/>
        </p:spPr>
        <p:txBody>
          <a:bodyPr wrap="square" rtlCol="0">
            <a:spAutoFit/>
          </a:bodyPr>
          <a:lstStyle/>
          <a:p>
            <a:r>
              <a:rPr lang="en-US" dirty="0"/>
              <a:t>Provocative special tests for diagnosis </a:t>
            </a:r>
          </a:p>
          <a:p>
            <a:r>
              <a:rPr lang="en-GB" dirty="0"/>
              <a:t>These hurt and shouldn’t be routine once diagnosis is confirmed. </a:t>
            </a:r>
          </a:p>
          <a:p>
            <a:r>
              <a:rPr lang="en-GB" dirty="0"/>
              <a:t>Test cluster raises to 90% sensitive and 78% specific  for SIJ</a:t>
            </a:r>
          </a:p>
          <a:p>
            <a:endParaRPr lang="en-GB" dirty="0"/>
          </a:p>
          <a:p>
            <a:endParaRPr lang="en-US" dirty="0"/>
          </a:p>
        </p:txBody>
      </p:sp>
      <p:pic>
        <p:nvPicPr>
          <p:cNvPr id="7" name="Picture 6" descr="A screenshot of a cell phone&#10;&#10;Description automatically generated">
            <a:extLst>
              <a:ext uri="{FF2B5EF4-FFF2-40B4-BE49-F238E27FC236}">
                <a16:creationId xmlns:a16="http://schemas.microsoft.com/office/drawing/2014/main" id="{6329FFE4-4AF3-402F-86D4-EFDC19D59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20" y="3276600"/>
            <a:ext cx="7506347" cy="2495813"/>
          </a:xfrm>
          <a:prstGeom prst="rect">
            <a:avLst/>
          </a:prstGeom>
        </p:spPr>
      </p:pic>
    </p:spTree>
    <p:extLst>
      <p:ext uri="{BB962C8B-B14F-4D97-AF65-F5344CB8AC3E}">
        <p14:creationId xmlns:p14="http://schemas.microsoft.com/office/powerpoint/2010/main" val="1211299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object 2"/>
          <p:cNvSpPr txBox="1"/>
          <p:nvPr/>
        </p:nvSpPr>
        <p:spPr>
          <a:xfrm>
            <a:off x="630123" y="1153134"/>
            <a:ext cx="6733540" cy="2058897"/>
          </a:xfrm>
          <a:prstGeom prst="rect">
            <a:avLst/>
          </a:prstGeom>
        </p:spPr>
        <p:txBody>
          <a:bodyPr vert="horz" wrap="square" lIns="0" tIns="108585" rIns="0" bIns="0" rtlCol="0">
            <a:spAutoFit/>
          </a:bodyPr>
          <a:lstStyle/>
          <a:p>
            <a:pPr marL="12700">
              <a:lnSpc>
                <a:spcPct val="100000"/>
              </a:lnSpc>
              <a:spcBef>
                <a:spcPts val="855"/>
              </a:spcBef>
            </a:pPr>
            <a:r>
              <a:rPr sz="2000" spc="-35" dirty="0">
                <a:latin typeface="Arial"/>
                <a:cs typeface="Arial"/>
              </a:rPr>
              <a:t>Main </a:t>
            </a:r>
            <a:r>
              <a:rPr sz="2000" spc="-40" dirty="0">
                <a:latin typeface="Arial"/>
                <a:cs typeface="Arial"/>
              </a:rPr>
              <a:t>aims </a:t>
            </a:r>
            <a:r>
              <a:rPr sz="2000" spc="-50" dirty="0">
                <a:latin typeface="Arial"/>
                <a:cs typeface="Arial"/>
              </a:rPr>
              <a:t>are</a:t>
            </a:r>
            <a:r>
              <a:rPr sz="2000" spc="-85" dirty="0">
                <a:latin typeface="Arial"/>
                <a:cs typeface="Arial"/>
              </a:rPr>
              <a:t> </a:t>
            </a:r>
            <a:r>
              <a:rPr sz="2000" spc="-35" dirty="0">
                <a:latin typeface="Arial"/>
                <a:cs typeface="Arial"/>
              </a:rPr>
              <a:t>to:</a:t>
            </a:r>
            <a:endParaRPr sz="2000" dirty="0">
              <a:latin typeface="Arial"/>
              <a:cs typeface="Arial"/>
            </a:endParaRPr>
          </a:p>
          <a:p>
            <a:pPr marL="299085" indent="-286385">
              <a:lnSpc>
                <a:spcPct val="100000"/>
              </a:lnSpc>
              <a:spcBef>
                <a:spcPts val="755"/>
              </a:spcBef>
              <a:buChar char="-"/>
              <a:tabLst>
                <a:tab pos="299085" algn="l"/>
                <a:tab pos="299720" algn="l"/>
              </a:tabLst>
            </a:pPr>
            <a:r>
              <a:rPr sz="2000" b="1" spc="-90" dirty="0">
                <a:latin typeface="Arial"/>
                <a:cs typeface="Arial"/>
              </a:rPr>
              <a:t>Reduce</a:t>
            </a:r>
            <a:r>
              <a:rPr sz="2000" spc="-90" dirty="0">
                <a:latin typeface="Arial"/>
                <a:cs typeface="Arial"/>
              </a:rPr>
              <a:t> </a:t>
            </a:r>
            <a:r>
              <a:rPr sz="2000" spc="-40" dirty="0">
                <a:latin typeface="Arial"/>
                <a:cs typeface="Arial"/>
              </a:rPr>
              <a:t>and </a:t>
            </a:r>
            <a:r>
              <a:rPr sz="2000" spc="-60" dirty="0">
                <a:latin typeface="Arial"/>
                <a:cs typeface="Arial"/>
              </a:rPr>
              <a:t>manage </a:t>
            </a:r>
            <a:r>
              <a:rPr sz="2000" b="1" spc="-35" dirty="0">
                <a:latin typeface="Arial"/>
                <a:cs typeface="Arial"/>
              </a:rPr>
              <a:t>pain</a:t>
            </a:r>
            <a:endParaRPr sz="2000" b="1" dirty="0">
              <a:latin typeface="Arial"/>
              <a:cs typeface="Arial"/>
            </a:endParaRPr>
          </a:p>
          <a:p>
            <a:pPr marL="299085" indent="-286385">
              <a:lnSpc>
                <a:spcPct val="100000"/>
              </a:lnSpc>
              <a:spcBef>
                <a:spcPts val="760"/>
              </a:spcBef>
              <a:buChar char="-"/>
              <a:tabLst>
                <a:tab pos="299085" algn="l"/>
                <a:tab pos="299720" algn="l"/>
              </a:tabLst>
            </a:pPr>
            <a:r>
              <a:rPr sz="2000" spc="-75" dirty="0">
                <a:latin typeface="Arial"/>
                <a:cs typeface="Arial"/>
              </a:rPr>
              <a:t>Improve </a:t>
            </a:r>
            <a:r>
              <a:rPr sz="2000" spc="-40" dirty="0">
                <a:latin typeface="Arial"/>
                <a:cs typeface="Arial"/>
              </a:rPr>
              <a:t>and </a:t>
            </a:r>
            <a:r>
              <a:rPr sz="2000" spc="-15" dirty="0">
                <a:latin typeface="Arial"/>
                <a:cs typeface="Arial"/>
              </a:rPr>
              <a:t>maintain</a:t>
            </a:r>
            <a:r>
              <a:rPr sz="2000" spc="-75" dirty="0">
                <a:latin typeface="Arial"/>
                <a:cs typeface="Arial"/>
              </a:rPr>
              <a:t> </a:t>
            </a:r>
            <a:r>
              <a:rPr sz="2000" spc="-30" dirty="0">
                <a:latin typeface="Arial"/>
                <a:cs typeface="Arial"/>
              </a:rPr>
              <a:t>mobility</a:t>
            </a:r>
            <a:endParaRPr sz="2000" dirty="0">
              <a:latin typeface="Arial"/>
              <a:cs typeface="Arial"/>
            </a:endParaRPr>
          </a:p>
          <a:p>
            <a:pPr marL="299085" indent="-286385">
              <a:lnSpc>
                <a:spcPct val="100000"/>
              </a:lnSpc>
              <a:spcBef>
                <a:spcPts val="765"/>
              </a:spcBef>
              <a:buChar char="-"/>
              <a:tabLst>
                <a:tab pos="299085" algn="l"/>
                <a:tab pos="299720" algn="l"/>
              </a:tabLst>
            </a:pPr>
            <a:r>
              <a:rPr sz="2000" spc="-75" dirty="0">
                <a:latin typeface="Arial"/>
                <a:cs typeface="Arial"/>
              </a:rPr>
              <a:t>Improve </a:t>
            </a:r>
            <a:r>
              <a:rPr sz="2000" spc="-40" dirty="0">
                <a:latin typeface="Arial"/>
                <a:cs typeface="Arial"/>
              </a:rPr>
              <a:t>and </a:t>
            </a:r>
            <a:r>
              <a:rPr sz="2000" spc="-15" dirty="0">
                <a:latin typeface="Arial"/>
                <a:cs typeface="Arial"/>
              </a:rPr>
              <a:t>maintain</a:t>
            </a:r>
            <a:r>
              <a:rPr sz="2000" spc="-75" dirty="0">
                <a:latin typeface="Arial"/>
                <a:cs typeface="Arial"/>
              </a:rPr>
              <a:t> </a:t>
            </a:r>
            <a:r>
              <a:rPr sz="2000" spc="-15" dirty="0">
                <a:latin typeface="Arial"/>
                <a:cs typeface="Arial"/>
              </a:rPr>
              <a:t>function</a:t>
            </a:r>
            <a:endParaRPr sz="2000" dirty="0">
              <a:latin typeface="Arial"/>
              <a:cs typeface="Arial"/>
            </a:endParaRPr>
          </a:p>
          <a:p>
            <a:pPr marL="299085" indent="-286385">
              <a:lnSpc>
                <a:spcPct val="100000"/>
              </a:lnSpc>
              <a:spcBef>
                <a:spcPts val="760"/>
              </a:spcBef>
              <a:buChar char="-"/>
              <a:tabLst>
                <a:tab pos="299085" algn="l"/>
                <a:tab pos="299720" algn="l"/>
              </a:tabLst>
            </a:pPr>
            <a:r>
              <a:rPr lang="en-US" sz="2000" spc="-100" dirty="0">
                <a:latin typeface="Arial"/>
                <a:cs typeface="Arial"/>
              </a:rPr>
              <a:t>Shared decision making, education and </a:t>
            </a:r>
            <a:r>
              <a:rPr lang="en-US" sz="2000" b="1" spc="-100" dirty="0">
                <a:latin typeface="Arial"/>
                <a:cs typeface="Arial"/>
              </a:rPr>
              <a:t>empowerment</a:t>
            </a:r>
            <a:r>
              <a:rPr lang="en-US" sz="2000" spc="-100" dirty="0">
                <a:latin typeface="Arial"/>
                <a:cs typeface="Arial"/>
              </a:rPr>
              <a:t> </a:t>
            </a:r>
            <a:endParaRPr sz="2000" dirty="0">
              <a:latin typeface="Arial"/>
              <a:cs typeface="Arial"/>
            </a:endParaRPr>
          </a:p>
        </p:txBody>
      </p:sp>
      <p:sp>
        <p:nvSpPr>
          <p:cNvPr id="3" name="object 3"/>
          <p:cNvSpPr txBox="1">
            <a:spLocks noGrp="1"/>
          </p:cNvSpPr>
          <p:nvPr>
            <p:ph type="title"/>
          </p:nvPr>
        </p:nvSpPr>
        <p:spPr>
          <a:xfrm>
            <a:off x="630123" y="242138"/>
            <a:ext cx="8882380" cy="697230"/>
          </a:xfrm>
          <a:prstGeom prst="rect">
            <a:avLst/>
          </a:prstGeom>
        </p:spPr>
        <p:txBody>
          <a:bodyPr vert="horz" wrap="square" lIns="0" tIns="13335" rIns="0" bIns="0" rtlCol="0">
            <a:spAutoFit/>
          </a:bodyPr>
          <a:lstStyle/>
          <a:p>
            <a:pPr marL="12700">
              <a:lnSpc>
                <a:spcPct val="100000"/>
              </a:lnSpc>
              <a:spcBef>
                <a:spcPts val="105"/>
              </a:spcBef>
            </a:pPr>
            <a:r>
              <a:rPr spc="-95" dirty="0"/>
              <a:t>Osteopathic </a:t>
            </a:r>
            <a:r>
              <a:rPr spc="40" dirty="0"/>
              <a:t>‘treatment’ </a:t>
            </a:r>
            <a:r>
              <a:rPr spc="-5" dirty="0"/>
              <a:t>for </a:t>
            </a:r>
            <a:r>
              <a:rPr spc="-85" dirty="0"/>
              <a:t>Axial</a:t>
            </a:r>
            <a:r>
              <a:rPr spc="-455" dirty="0"/>
              <a:t> </a:t>
            </a:r>
            <a:r>
              <a:rPr spc="-265" dirty="0"/>
              <a:t>SpA</a:t>
            </a:r>
          </a:p>
        </p:txBody>
      </p:sp>
      <p:sp>
        <p:nvSpPr>
          <p:cNvPr id="4" name="object 4"/>
          <p:cNvSpPr/>
          <p:nvPr/>
        </p:nvSpPr>
        <p:spPr>
          <a:xfrm>
            <a:off x="1487424" y="3424428"/>
            <a:ext cx="2592705" cy="2525395"/>
          </a:xfrm>
          <a:custGeom>
            <a:avLst/>
            <a:gdLst/>
            <a:ahLst/>
            <a:cxnLst/>
            <a:rect l="l" t="t" r="r" b="b"/>
            <a:pathLst>
              <a:path w="2592704" h="2525395">
                <a:moveTo>
                  <a:pt x="1296162" y="0"/>
                </a:moveTo>
                <a:lnTo>
                  <a:pt x="1247566" y="870"/>
                </a:lnTo>
                <a:lnTo>
                  <a:pt x="1199421" y="3463"/>
                </a:lnTo>
                <a:lnTo>
                  <a:pt x="1151760" y="7746"/>
                </a:lnTo>
                <a:lnTo>
                  <a:pt x="1104613" y="13689"/>
                </a:lnTo>
                <a:lnTo>
                  <a:pt x="1058012" y="21262"/>
                </a:lnTo>
                <a:lnTo>
                  <a:pt x="1011988" y="30435"/>
                </a:lnTo>
                <a:lnTo>
                  <a:pt x="966572" y="41177"/>
                </a:lnTo>
                <a:lnTo>
                  <a:pt x="921795" y="53456"/>
                </a:lnTo>
                <a:lnTo>
                  <a:pt x="877689" y="67244"/>
                </a:lnTo>
                <a:lnTo>
                  <a:pt x="834286" y="82509"/>
                </a:lnTo>
                <a:lnTo>
                  <a:pt x="791616" y="99220"/>
                </a:lnTo>
                <a:lnTo>
                  <a:pt x="749711" y="117348"/>
                </a:lnTo>
                <a:lnTo>
                  <a:pt x="708603" y="136862"/>
                </a:lnTo>
                <a:lnTo>
                  <a:pt x="668321" y="157730"/>
                </a:lnTo>
                <a:lnTo>
                  <a:pt x="628899" y="179924"/>
                </a:lnTo>
                <a:lnTo>
                  <a:pt x="590366" y="203412"/>
                </a:lnTo>
                <a:lnTo>
                  <a:pt x="552755" y="228163"/>
                </a:lnTo>
                <a:lnTo>
                  <a:pt x="516097" y="254148"/>
                </a:lnTo>
                <a:lnTo>
                  <a:pt x="480423" y="281335"/>
                </a:lnTo>
                <a:lnTo>
                  <a:pt x="445764" y="309694"/>
                </a:lnTo>
                <a:lnTo>
                  <a:pt x="412152" y="339195"/>
                </a:lnTo>
                <a:lnTo>
                  <a:pt x="379618" y="369808"/>
                </a:lnTo>
                <a:lnTo>
                  <a:pt x="348194" y="401500"/>
                </a:lnTo>
                <a:lnTo>
                  <a:pt x="317910" y="434243"/>
                </a:lnTo>
                <a:lnTo>
                  <a:pt x="288798" y="468006"/>
                </a:lnTo>
                <a:lnTo>
                  <a:pt x="260889" y="502757"/>
                </a:lnTo>
                <a:lnTo>
                  <a:pt x="234215" y="538468"/>
                </a:lnTo>
                <a:lnTo>
                  <a:pt x="208807" y="575106"/>
                </a:lnTo>
                <a:lnTo>
                  <a:pt x="184696" y="612641"/>
                </a:lnTo>
                <a:lnTo>
                  <a:pt x="161914" y="651044"/>
                </a:lnTo>
                <a:lnTo>
                  <a:pt x="140491" y="690283"/>
                </a:lnTo>
                <a:lnTo>
                  <a:pt x="120460" y="730329"/>
                </a:lnTo>
                <a:lnTo>
                  <a:pt x="101852" y="771149"/>
                </a:lnTo>
                <a:lnTo>
                  <a:pt x="84697" y="812715"/>
                </a:lnTo>
                <a:lnTo>
                  <a:pt x="69027" y="854995"/>
                </a:lnTo>
                <a:lnTo>
                  <a:pt x="54874" y="897960"/>
                </a:lnTo>
                <a:lnTo>
                  <a:pt x="42268" y="941577"/>
                </a:lnTo>
                <a:lnTo>
                  <a:pt x="31242" y="985818"/>
                </a:lnTo>
                <a:lnTo>
                  <a:pt x="21826" y="1030651"/>
                </a:lnTo>
                <a:lnTo>
                  <a:pt x="14052" y="1076045"/>
                </a:lnTo>
                <a:lnTo>
                  <a:pt x="7951" y="1121972"/>
                </a:lnTo>
                <a:lnTo>
                  <a:pt x="3554" y="1168399"/>
                </a:lnTo>
                <a:lnTo>
                  <a:pt x="893" y="1215296"/>
                </a:lnTo>
                <a:lnTo>
                  <a:pt x="0" y="1262634"/>
                </a:lnTo>
                <a:lnTo>
                  <a:pt x="893" y="1309971"/>
                </a:lnTo>
                <a:lnTo>
                  <a:pt x="3554" y="1356868"/>
                </a:lnTo>
                <a:lnTo>
                  <a:pt x="7951" y="1403295"/>
                </a:lnTo>
                <a:lnTo>
                  <a:pt x="14052" y="1449222"/>
                </a:lnTo>
                <a:lnTo>
                  <a:pt x="21826" y="1494616"/>
                </a:lnTo>
                <a:lnTo>
                  <a:pt x="31242" y="1539449"/>
                </a:lnTo>
                <a:lnTo>
                  <a:pt x="42268" y="1583690"/>
                </a:lnTo>
                <a:lnTo>
                  <a:pt x="54874" y="1627307"/>
                </a:lnTo>
                <a:lnTo>
                  <a:pt x="69027" y="1670272"/>
                </a:lnTo>
                <a:lnTo>
                  <a:pt x="84697" y="1712552"/>
                </a:lnTo>
                <a:lnTo>
                  <a:pt x="101852" y="1754118"/>
                </a:lnTo>
                <a:lnTo>
                  <a:pt x="120460" y="1794938"/>
                </a:lnTo>
                <a:lnTo>
                  <a:pt x="140491" y="1834984"/>
                </a:lnTo>
                <a:lnTo>
                  <a:pt x="161914" y="1874223"/>
                </a:lnTo>
                <a:lnTo>
                  <a:pt x="184696" y="1912626"/>
                </a:lnTo>
                <a:lnTo>
                  <a:pt x="208807" y="1950161"/>
                </a:lnTo>
                <a:lnTo>
                  <a:pt x="234215" y="1986799"/>
                </a:lnTo>
                <a:lnTo>
                  <a:pt x="260889" y="2022510"/>
                </a:lnTo>
                <a:lnTo>
                  <a:pt x="288798" y="2057261"/>
                </a:lnTo>
                <a:lnTo>
                  <a:pt x="317910" y="2091024"/>
                </a:lnTo>
                <a:lnTo>
                  <a:pt x="348194" y="2123767"/>
                </a:lnTo>
                <a:lnTo>
                  <a:pt x="379618" y="2155459"/>
                </a:lnTo>
                <a:lnTo>
                  <a:pt x="412152" y="2186072"/>
                </a:lnTo>
                <a:lnTo>
                  <a:pt x="445764" y="2215573"/>
                </a:lnTo>
                <a:lnTo>
                  <a:pt x="480423" y="2243932"/>
                </a:lnTo>
                <a:lnTo>
                  <a:pt x="516097" y="2271119"/>
                </a:lnTo>
                <a:lnTo>
                  <a:pt x="552755" y="2297104"/>
                </a:lnTo>
                <a:lnTo>
                  <a:pt x="590366" y="2321855"/>
                </a:lnTo>
                <a:lnTo>
                  <a:pt x="628899" y="2345343"/>
                </a:lnTo>
                <a:lnTo>
                  <a:pt x="668321" y="2367537"/>
                </a:lnTo>
                <a:lnTo>
                  <a:pt x="708603" y="2388405"/>
                </a:lnTo>
                <a:lnTo>
                  <a:pt x="749711" y="2407919"/>
                </a:lnTo>
                <a:lnTo>
                  <a:pt x="791616" y="2426047"/>
                </a:lnTo>
                <a:lnTo>
                  <a:pt x="834286" y="2442758"/>
                </a:lnTo>
                <a:lnTo>
                  <a:pt x="877689" y="2458023"/>
                </a:lnTo>
                <a:lnTo>
                  <a:pt x="921795" y="2471811"/>
                </a:lnTo>
                <a:lnTo>
                  <a:pt x="966572" y="2484090"/>
                </a:lnTo>
                <a:lnTo>
                  <a:pt x="1011988" y="2494832"/>
                </a:lnTo>
                <a:lnTo>
                  <a:pt x="1058012" y="2504005"/>
                </a:lnTo>
                <a:lnTo>
                  <a:pt x="1104613" y="2511578"/>
                </a:lnTo>
                <a:lnTo>
                  <a:pt x="1151760" y="2517521"/>
                </a:lnTo>
                <a:lnTo>
                  <a:pt x="1199421" y="2521804"/>
                </a:lnTo>
                <a:lnTo>
                  <a:pt x="1247566" y="2524397"/>
                </a:lnTo>
                <a:lnTo>
                  <a:pt x="1296162" y="2525268"/>
                </a:lnTo>
                <a:lnTo>
                  <a:pt x="1344757" y="2524397"/>
                </a:lnTo>
                <a:lnTo>
                  <a:pt x="1392902" y="2521804"/>
                </a:lnTo>
                <a:lnTo>
                  <a:pt x="1440563" y="2517521"/>
                </a:lnTo>
                <a:lnTo>
                  <a:pt x="1487710" y="2511578"/>
                </a:lnTo>
                <a:lnTo>
                  <a:pt x="1534311" y="2504005"/>
                </a:lnTo>
                <a:lnTo>
                  <a:pt x="1580335" y="2494832"/>
                </a:lnTo>
                <a:lnTo>
                  <a:pt x="1625751" y="2484090"/>
                </a:lnTo>
                <a:lnTo>
                  <a:pt x="1670528" y="2471811"/>
                </a:lnTo>
                <a:lnTo>
                  <a:pt x="1714634" y="2458023"/>
                </a:lnTo>
                <a:lnTo>
                  <a:pt x="1758037" y="2442758"/>
                </a:lnTo>
                <a:lnTo>
                  <a:pt x="1800707" y="2426047"/>
                </a:lnTo>
                <a:lnTo>
                  <a:pt x="1842612" y="2407919"/>
                </a:lnTo>
                <a:lnTo>
                  <a:pt x="1883720" y="2388405"/>
                </a:lnTo>
                <a:lnTo>
                  <a:pt x="1924002" y="2367537"/>
                </a:lnTo>
                <a:lnTo>
                  <a:pt x="1963424" y="2345343"/>
                </a:lnTo>
                <a:lnTo>
                  <a:pt x="2001957" y="2321855"/>
                </a:lnTo>
                <a:lnTo>
                  <a:pt x="2039568" y="2297104"/>
                </a:lnTo>
                <a:lnTo>
                  <a:pt x="2076226" y="2271119"/>
                </a:lnTo>
                <a:lnTo>
                  <a:pt x="2111900" y="2243932"/>
                </a:lnTo>
                <a:lnTo>
                  <a:pt x="2146559" y="2215573"/>
                </a:lnTo>
                <a:lnTo>
                  <a:pt x="2180171" y="2186072"/>
                </a:lnTo>
                <a:lnTo>
                  <a:pt x="2212705" y="2155459"/>
                </a:lnTo>
                <a:lnTo>
                  <a:pt x="2244129" y="2123767"/>
                </a:lnTo>
                <a:lnTo>
                  <a:pt x="2274413" y="2091024"/>
                </a:lnTo>
                <a:lnTo>
                  <a:pt x="2303525" y="2057261"/>
                </a:lnTo>
                <a:lnTo>
                  <a:pt x="2331434" y="2022510"/>
                </a:lnTo>
                <a:lnTo>
                  <a:pt x="2358108" y="1986799"/>
                </a:lnTo>
                <a:lnTo>
                  <a:pt x="2383516" y="1950161"/>
                </a:lnTo>
                <a:lnTo>
                  <a:pt x="2407627" y="1912626"/>
                </a:lnTo>
                <a:lnTo>
                  <a:pt x="2430409" y="1874223"/>
                </a:lnTo>
                <a:lnTo>
                  <a:pt x="2451832" y="1834984"/>
                </a:lnTo>
                <a:lnTo>
                  <a:pt x="2471863" y="1794938"/>
                </a:lnTo>
                <a:lnTo>
                  <a:pt x="2490471" y="1754118"/>
                </a:lnTo>
                <a:lnTo>
                  <a:pt x="2507626" y="1712552"/>
                </a:lnTo>
                <a:lnTo>
                  <a:pt x="2523296" y="1670272"/>
                </a:lnTo>
                <a:lnTo>
                  <a:pt x="2537449" y="1627307"/>
                </a:lnTo>
                <a:lnTo>
                  <a:pt x="2550055" y="1583690"/>
                </a:lnTo>
                <a:lnTo>
                  <a:pt x="2561081" y="1539449"/>
                </a:lnTo>
                <a:lnTo>
                  <a:pt x="2570497" y="1494616"/>
                </a:lnTo>
                <a:lnTo>
                  <a:pt x="2578271" y="1449222"/>
                </a:lnTo>
                <a:lnTo>
                  <a:pt x="2584372" y="1403295"/>
                </a:lnTo>
                <a:lnTo>
                  <a:pt x="2588769" y="1356868"/>
                </a:lnTo>
                <a:lnTo>
                  <a:pt x="2591430" y="1309971"/>
                </a:lnTo>
                <a:lnTo>
                  <a:pt x="2592324" y="1262634"/>
                </a:lnTo>
                <a:lnTo>
                  <a:pt x="2591430" y="1215296"/>
                </a:lnTo>
                <a:lnTo>
                  <a:pt x="2588769" y="1168399"/>
                </a:lnTo>
                <a:lnTo>
                  <a:pt x="2584372" y="1121972"/>
                </a:lnTo>
                <a:lnTo>
                  <a:pt x="2578271" y="1076045"/>
                </a:lnTo>
                <a:lnTo>
                  <a:pt x="2570497" y="1030651"/>
                </a:lnTo>
                <a:lnTo>
                  <a:pt x="2561081" y="985818"/>
                </a:lnTo>
                <a:lnTo>
                  <a:pt x="2550055" y="941577"/>
                </a:lnTo>
                <a:lnTo>
                  <a:pt x="2537449" y="897960"/>
                </a:lnTo>
                <a:lnTo>
                  <a:pt x="2523296" y="854995"/>
                </a:lnTo>
                <a:lnTo>
                  <a:pt x="2507626" y="812715"/>
                </a:lnTo>
                <a:lnTo>
                  <a:pt x="2490471" y="771149"/>
                </a:lnTo>
                <a:lnTo>
                  <a:pt x="2471863" y="730329"/>
                </a:lnTo>
                <a:lnTo>
                  <a:pt x="2451832" y="690283"/>
                </a:lnTo>
                <a:lnTo>
                  <a:pt x="2430409" y="651044"/>
                </a:lnTo>
                <a:lnTo>
                  <a:pt x="2407627" y="612641"/>
                </a:lnTo>
                <a:lnTo>
                  <a:pt x="2383516" y="575106"/>
                </a:lnTo>
                <a:lnTo>
                  <a:pt x="2358108" y="538468"/>
                </a:lnTo>
                <a:lnTo>
                  <a:pt x="2331434" y="502757"/>
                </a:lnTo>
                <a:lnTo>
                  <a:pt x="2303525" y="468006"/>
                </a:lnTo>
                <a:lnTo>
                  <a:pt x="2274413" y="434243"/>
                </a:lnTo>
                <a:lnTo>
                  <a:pt x="2244129" y="401500"/>
                </a:lnTo>
                <a:lnTo>
                  <a:pt x="2212705" y="369808"/>
                </a:lnTo>
                <a:lnTo>
                  <a:pt x="2180171" y="339195"/>
                </a:lnTo>
                <a:lnTo>
                  <a:pt x="2146559" y="309694"/>
                </a:lnTo>
                <a:lnTo>
                  <a:pt x="2111900" y="281335"/>
                </a:lnTo>
                <a:lnTo>
                  <a:pt x="2076226" y="254148"/>
                </a:lnTo>
                <a:lnTo>
                  <a:pt x="2039568" y="228163"/>
                </a:lnTo>
                <a:lnTo>
                  <a:pt x="2001957" y="203412"/>
                </a:lnTo>
                <a:lnTo>
                  <a:pt x="1963424" y="179924"/>
                </a:lnTo>
                <a:lnTo>
                  <a:pt x="1924002" y="157730"/>
                </a:lnTo>
                <a:lnTo>
                  <a:pt x="1883720" y="136862"/>
                </a:lnTo>
                <a:lnTo>
                  <a:pt x="1842612" y="117348"/>
                </a:lnTo>
                <a:lnTo>
                  <a:pt x="1800707" y="99220"/>
                </a:lnTo>
                <a:lnTo>
                  <a:pt x="1758037" y="82509"/>
                </a:lnTo>
                <a:lnTo>
                  <a:pt x="1714634" y="67244"/>
                </a:lnTo>
                <a:lnTo>
                  <a:pt x="1670528" y="53456"/>
                </a:lnTo>
                <a:lnTo>
                  <a:pt x="1625751" y="41177"/>
                </a:lnTo>
                <a:lnTo>
                  <a:pt x="1580335" y="30435"/>
                </a:lnTo>
                <a:lnTo>
                  <a:pt x="1534311" y="21262"/>
                </a:lnTo>
                <a:lnTo>
                  <a:pt x="1487710" y="13689"/>
                </a:lnTo>
                <a:lnTo>
                  <a:pt x="1440563" y="7746"/>
                </a:lnTo>
                <a:lnTo>
                  <a:pt x="1392902" y="3463"/>
                </a:lnTo>
                <a:lnTo>
                  <a:pt x="1344757" y="870"/>
                </a:lnTo>
                <a:lnTo>
                  <a:pt x="1296162" y="0"/>
                </a:lnTo>
                <a:close/>
              </a:path>
            </a:pathLst>
          </a:custGeom>
          <a:solidFill>
            <a:srgbClr val="8FAADC"/>
          </a:solidFill>
        </p:spPr>
        <p:txBody>
          <a:bodyPr wrap="square" lIns="0" tIns="0" rIns="0" bIns="0" rtlCol="0"/>
          <a:lstStyle/>
          <a:p>
            <a:endParaRPr/>
          </a:p>
        </p:txBody>
      </p:sp>
      <p:sp>
        <p:nvSpPr>
          <p:cNvPr id="5" name="object 5"/>
          <p:cNvSpPr/>
          <p:nvPr/>
        </p:nvSpPr>
        <p:spPr>
          <a:xfrm>
            <a:off x="1487424" y="3424428"/>
            <a:ext cx="2592705" cy="2525395"/>
          </a:xfrm>
          <a:custGeom>
            <a:avLst/>
            <a:gdLst/>
            <a:ahLst/>
            <a:cxnLst/>
            <a:rect l="l" t="t" r="r" b="b"/>
            <a:pathLst>
              <a:path w="2592704" h="2525395">
                <a:moveTo>
                  <a:pt x="0" y="1262634"/>
                </a:moveTo>
                <a:lnTo>
                  <a:pt x="893" y="1215296"/>
                </a:lnTo>
                <a:lnTo>
                  <a:pt x="3554" y="1168399"/>
                </a:lnTo>
                <a:lnTo>
                  <a:pt x="7951" y="1121972"/>
                </a:lnTo>
                <a:lnTo>
                  <a:pt x="14052" y="1076045"/>
                </a:lnTo>
                <a:lnTo>
                  <a:pt x="21826" y="1030651"/>
                </a:lnTo>
                <a:lnTo>
                  <a:pt x="31242" y="985818"/>
                </a:lnTo>
                <a:lnTo>
                  <a:pt x="42268" y="941577"/>
                </a:lnTo>
                <a:lnTo>
                  <a:pt x="54874" y="897960"/>
                </a:lnTo>
                <a:lnTo>
                  <a:pt x="69027" y="854995"/>
                </a:lnTo>
                <a:lnTo>
                  <a:pt x="84697" y="812715"/>
                </a:lnTo>
                <a:lnTo>
                  <a:pt x="101852" y="771149"/>
                </a:lnTo>
                <a:lnTo>
                  <a:pt x="120460" y="730329"/>
                </a:lnTo>
                <a:lnTo>
                  <a:pt x="140491" y="690283"/>
                </a:lnTo>
                <a:lnTo>
                  <a:pt x="161914" y="651044"/>
                </a:lnTo>
                <a:lnTo>
                  <a:pt x="184696" y="612641"/>
                </a:lnTo>
                <a:lnTo>
                  <a:pt x="208807" y="575106"/>
                </a:lnTo>
                <a:lnTo>
                  <a:pt x="234215" y="538468"/>
                </a:lnTo>
                <a:lnTo>
                  <a:pt x="260889" y="502757"/>
                </a:lnTo>
                <a:lnTo>
                  <a:pt x="288798" y="468006"/>
                </a:lnTo>
                <a:lnTo>
                  <a:pt x="317910" y="434243"/>
                </a:lnTo>
                <a:lnTo>
                  <a:pt x="348194" y="401500"/>
                </a:lnTo>
                <a:lnTo>
                  <a:pt x="379618" y="369808"/>
                </a:lnTo>
                <a:lnTo>
                  <a:pt x="412152" y="339195"/>
                </a:lnTo>
                <a:lnTo>
                  <a:pt x="445764" y="309694"/>
                </a:lnTo>
                <a:lnTo>
                  <a:pt x="480423" y="281335"/>
                </a:lnTo>
                <a:lnTo>
                  <a:pt x="516097" y="254148"/>
                </a:lnTo>
                <a:lnTo>
                  <a:pt x="552755" y="228163"/>
                </a:lnTo>
                <a:lnTo>
                  <a:pt x="590366" y="203412"/>
                </a:lnTo>
                <a:lnTo>
                  <a:pt x="628899" y="179924"/>
                </a:lnTo>
                <a:lnTo>
                  <a:pt x="668321" y="157730"/>
                </a:lnTo>
                <a:lnTo>
                  <a:pt x="708603" y="136862"/>
                </a:lnTo>
                <a:lnTo>
                  <a:pt x="749711" y="117348"/>
                </a:lnTo>
                <a:lnTo>
                  <a:pt x="791616" y="99220"/>
                </a:lnTo>
                <a:lnTo>
                  <a:pt x="834286" y="82509"/>
                </a:lnTo>
                <a:lnTo>
                  <a:pt x="877689" y="67244"/>
                </a:lnTo>
                <a:lnTo>
                  <a:pt x="921795" y="53456"/>
                </a:lnTo>
                <a:lnTo>
                  <a:pt x="966572" y="41177"/>
                </a:lnTo>
                <a:lnTo>
                  <a:pt x="1011988" y="30435"/>
                </a:lnTo>
                <a:lnTo>
                  <a:pt x="1058012" y="21262"/>
                </a:lnTo>
                <a:lnTo>
                  <a:pt x="1104613" y="13689"/>
                </a:lnTo>
                <a:lnTo>
                  <a:pt x="1151760" y="7746"/>
                </a:lnTo>
                <a:lnTo>
                  <a:pt x="1199421" y="3463"/>
                </a:lnTo>
                <a:lnTo>
                  <a:pt x="1247566" y="870"/>
                </a:lnTo>
                <a:lnTo>
                  <a:pt x="1296162" y="0"/>
                </a:lnTo>
                <a:lnTo>
                  <a:pt x="1344757" y="870"/>
                </a:lnTo>
                <a:lnTo>
                  <a:pt x="1392902" y="3463"/>
                </a:lnTo>
                <a:lnTo>
                  <a:pt x="1440563" y="7746"/>
                </a:lnTo>
                <a:lnTo>
                  <a:pt x="1487710" y="13689"/>
                </a:lnTo>
                <a:lnTo>
                  <a:pt x="1534311" y="21262"/>
                </a:lnTo>
                <a:lnTo>
                  <a:pt x="1580335" y="30435"/>
                </a:lnTo>
                <a:lnTo>
                  <a:pt x="1625751" y="41177"/>
                </a:lnTo>
                <a:lnTo>
                  <a:pt x="1670528" y="53456"/>
                </a:lnTo>
                <a:lnTo>
                  <a:pt x="1714634" y="67244"/>
                </a:lnTo>
                <a:lnTo>
                  <a:pt x="1758037" y="82509"/>
                </a:lnTo>
                <a:lnTo>
                  <a:pt x="1800707" y="99220"/>
                </a:lnTo>
                <a:lnTo>
                  <a:pt x="1842612" y="117348"/>
                </a:lnTo>
                <a:lnTo>
                  <a:pt x="1883720" y="136862"/>
                </a:lnTo>
                <a:lnTo>
                  <a:pt x="1924002" y="157730"/>
                </a:lnTo>
                <a:lnTo>
                  <a:pt x="1963424" y="179924"/>
                </a:lnTo>
                <a:lnTo>
                  <a:pt x="2001957" y="203412"/>
                </a:lnTo>
                <a:lnTo>
                  <a:pt x="2039568" y="228163"/>
                </a:lnTo>
                <a:lnTo>
                  <a:pt x="2076226" y="254148"/>
                </a:lnTo>
                <a:lnTo>
                  <a:pt x="2111900" y="281335"/>
                </a:lnTo>
                <a:lnTo>
                  <a:pt x="2146559" y="309694"/>
                </a:lnTo>
                <a:lnTo>
                  <a:pt x="2180171" y="339195"/>
                </a:lnTo>
                <a:lnTo>
                  <a:pt x="2212705" y="369808"/>
                </a:lnTo>
                <a:lnTo>
                  <a:pt x="2244129" y="401500"/>
                </a:lnTo>
                <a:lnTo>
                  <a:pt x="2274413" y="434243"/>
                </a:lnTo>
                <a:lnTo>
                  <a:pt x="2303525" y="468006"/>
                </a:lnTo>
                <a:lnTo>
                  <a:pt x="2331434" y="502757"/>
                </a:lnTo>
                <a:lnTo>
                  <a:pt x="2358108" y="538468"/>
                </a:lnTo>
                <a:lnTo>
                  <a:pt x="2383516" y="575106"/>
                </a:lnTo>
                <a:lnTo>
                  <a:pt x="2407627" y="612641"/>
                </a:lnTo>
                <a:lnTo>
                  <a:pt x="2430409" y="651044"/>
                </a:lnTo>
                <a:lnTo>
                  <a:pt x="2451832" y="690283"/>
                </a:lnTo>
                <a:lnTo>
                  <a:pt x="2471863" y="730329"/>
                </a:lnTo>
                <a:lnTo>
                  <a:pt x="2490471" y="771149"/>
                </a:lnTo>
                <a:lnTo>
                  <a:pt x="2507626" y="812715"/>
                </a:lnTo>
                <a:lnTo>
                  <a:pt x="2523296" y="854995"/>
                </a:lnTo>
                <a:lnTo>
                  <a:pt x="2537449" y="897960"/>
                </a:lnTo>
                <a:lnTo>
                  <a:pt x="2550055" y="941577"/>
                </a:lnTo>
                <a:lnTo>
                  <a:pt x="2561081" y="985818"/>
                </a:lnTo>
                <a:lnTo>
                  <a:pt x="2570497" y="1030651"/>
                </a:lnTo>
                <a:lnTo>
                  <a:pt x="2578271" y="1076045"/>
                </a:lnTo>
                <a:lnTo>
                  <a:pt x="2584372" y="1121972"/>
                </a:lnTo>
                <a:lnTo>
                  <a:pt x="2588769" y="1168399"/>
                </a:lnTo>
                <a:lnTo>
                  <a:pt x="2591430" y="1215296"/>
                </a:lnTo>
                <a:lnTo>
                  <a:pt x="2592324" y="1262634"/>
                </a:lnTo>
                <a:lnTo>
                  <a:pt x="2591430" y="1309971"/>
                </a:lnTo>
                <a:lnTo>
                  <a:pt x="2588769" y="1356868"/>
                </a:lnTo>
                <a:lnTo>
                  <a:pt x="2584372" y="1403295"/>
                </a:lnTo>
                <a:lnTo>
                  <a:pt x="2578271" y="1449222"/>
                </a:lnTo>
                <a:lnTo>
                  <a:pt x="2570497" y="1494616"/>
                </a:lnTo>
                <a:lnTo>
                  <a:pt x="2561081" y="1539449"/>
                </a:lnTo>
                <a:lnTo>
                  <a:pt x="2550055" y="1583690"/>
                </a:lnTo>
                <a:lnTo>
                  <a:pt x="2537449" y="1627307"/>
                </a:lnTo>
                <a:lnTo>
                  <a:pt x="2523296" y="1670272"/>
                </a:lnTo>
                <a:lnTo>
                  <a:pt x="2507626" y="1712552"/>
                </a:lnTo>
                <a:lnTo>
                  <a:pt x="2490471" y="1754118"/>
                </a:lnTo>
                <a:lnTo>
                  <a:pt x="2471863" y="1794938"/>
                </a:lnTo>
                <a:lnTo>
                  <a:pt x="2451832" y="1834984"/>
                </a:lnTo>
                <a:lnTo>
                  <a:pt x="2430409" y="1874223"/>
                </a:lnTo>
                <a:lnTo>
                  <a:pt x="2407627" y="1912626"/>
                </a:lnTo>
                <a:lnTo>
                  <a:pt x="2383516" y="1950161"/>
                </a:lnTo>
                <a:lnTo>
                  <a:pt x="2358108" y="1986799"/>
                </a:lnTo>
                <a:lnTo>
                  <a:pt x="2331434" y="2022510"/>
                </a:lnTo>
                <a:lnTo>
                  <a:pt x="2303525" y="2057261"/>
                </a:lnTo>
                <a:lnTo>
                  <a:pt x="2274413" y="2091024"/>
                </a:lnTo>
                <a:lnTo>
                  <a:pt x="2244129" y="2123767"/>
                </a:lnTo>
                <a:lnTo>
                  <a:pt x="2212705" y="2155459"/>
                </a:lnTo>
                <a:lnTo>
                  <a:pt x="2180171" y="2186072"/>
                </a:lnTo>
                <a:lnTo>
                  <a:pt x="2146559" y="2215573"/>
                </a:lnTo>
                <a:lnTo>
                  <a:pt x="2111900" y="2243932"/>
                </a:lnTo>
                <a:lnTo>
                  <a:pt x="2076226" y="2271119"/>
                </a:lnTo>
                <a:lnTo>
                  <a:pt x="2039568" y="2297104"/>
                </a:lnTo>
                <a:lnTo>
                  <a:pt x="2001957" y="2321855"/>
                </a:lnTo>
                <a:lnTo>
                  <a:pt x="1963424" y="2345343"/>
                </a:lnTo>
                <a:lnTo>
                  <a:pt x="1924002" y="2367537"/>
                </a:lnTo>
                <a:lnTo>
                  <a:pt x="1883720" y="2388405"/>
                </a:lnTo>
                <a:lnTo>
                  <a:pt x="1842612" y="2407919"/>
                </a:lnTo>
                <a:lnTo>
                  <a:pt x="1800707" y="2426047"/>
                </a:lnTo>
                <a:lnTo>
                  <a:pt x="1758037" y="2442758"/>
                </a:lnTo>
                <a:lnTo>
                  <a:pt x="1714634" y="2458023"/>
                </a:lnTo>
                <a:lnTo>
                  <a:pt x="1670528" y="2471811"/>
                </a:lnTo>
                <a:lnTo>
                  <a:pt x="1625751" y="2484090"/>
                </a:lnTo>
                <a:lnTo>
                  <a:pt x="1580335" y="2494832"/>
                </a:lnTo>
                <a:lnTo>
                  <a:pt x="1534311" y="2504005"/>
                </a:lnTo>
                <a:lnTo>
                  <a:pt x="1487710" y="2511578"/>
                </a:lnTo>
                <a:lnTo>
                  <a:pt x="1440563" y="2517521"/>
                </a:lnTo>
                <a:lnTo>
                  <a:pt x="1392902" y="2521804"/>
                </a:lnTo>
                <a:lnTo>
                  <a:pt x="1344757" y="2524397"/>
                </a:lnTo>
                <a:lnTo>
                  <a:pt x="1296162" y="2525268"/>
                </a:lnTo>
                <a:lnTo>
                  <a:pt x="1247566" y="2524397"/>
                </a:lnTo>
                <a:lnTo>
                  <a:pt x="1199421" y="2521804"/>
                </a:lnTo>
                <a:lnTo>
                  <a:pt x="1151760" y="2517521"/>
                </a:lnTo>
                <a:lnTo>
                  <a:pt x="1104613" y="2511578"/>
                </a:lnTo>
                <a:lnTo>
                  <a:pt x="1058012" y="2504005"/>
                </a:lnTo>
                <a:lnTo>
                  <a:pt x="1011988" y="2494832"/>
                </a:lnTo>
                <a:lnTo>
                  <a:pt x="966572" y="2484090"/>
                </a:lnTo>
                <a:lnTo>
                  <a:pt x="921795" y="2471811"/>
                </a:lnTo>
                <a:lnTo>
                  <a:pt x="877689" y="2458023"/>
                </a:lnTo>
                <a:lnTo>
                  <a:pt x="834286" y="2442758"/>
                </a:lnTo>
                <a:lnTo>
                  <a:pt x="791616" y="2426047"/>
                </a:lnTo>
                <a:lnTo>
                  <a:pt x="749711" y="2407919"/>
                </a:lnTo>
                <a:lnTo>
                  <a:pt x="708603" y="2388405"/>
                </a:lnTo>
                <a:lnTo>
                  <a:pt x="668321" y="2367537"/>
                </a:lnTo>
                <a:lnTo>
                  <a:pt x="628899" y="2345343"/>
                </a:lnTo>
                <a:lnTo>
                  <a:pt x="590366" y="2321855"/>
                </a:lnTo>
                <a:lnTo>
                  <a:pt x="552755" y="2297104"/>
                </a:lnTo>
                <a:lnTo>
                  <a:pt x="516097" y="2271119"/>
                </a:lnTo>
                <a:lnTo>
                  <a:pt x="480423" y="2243932"/>
                </a:lnTo>
                <a:lnTo>
                  <a:pt x="445764" y="2215573"/>
                </a:lnTo>
                <a:lnTo>
                  <a:pt x="412152" y="2186072"/>
                </a:lnTo>
                <a:lnTo>
                  <a:pt x="379618" y="2155459"/>
                </a:lnTo>
                <a:lnTo>
                  <a:pt x="348194" y="2123767"/>
                </a:lnTo>
                <a:lnTo>
                  <a:pt x="317910" y="2091024"/>
                </a:lnTo>
                <a:lnTo>
                  <a:pt x="288798" y="2057261"/>
                </a:lnTo>
                <a:lnTo>
                  <a:pt x="260889" y="2022510"/>
                </a:lnTo>
                <a:lnTo>
                  <a:pt x="234215" y="1986799"/>
                </a:lnTo>
                <a:lnTo>
                  <a:pt x="208807" y="1950161"/>
                </a:lnTo>
                <a:lnTo>
                  <a:pt x="184696" y="1912626"/>
                </a:lnTo>
                <a:lnTo>
                  <a:pt x="161914" y="1874223"/>
                </a:lnTo>
                <a:lnTo>
                  <a:pt x="140491" y="1834984"/>
                </a:lnTo>
                <a:lnTo>
                  <a:pt x="120460" y="1794938"/>
                </a:lnTo>
                <a:lnTo>
                  <a:pt x="101852" y="1754118"/>
                </a:lnTo>
                <a:lnTo>
                  <a:pt x="84697" y="1712552"/>
                </a:lnTo>
                <a:lnTo>
                  <a:pt x="69027" y="1670272"/>
                </a:lnTo>
                <a:lnTo>
                  <a:pt x="54874" y="1627307"/>
                </a:lnTo>
                <a:lnTo>
                  <a:pt x="42268" y="1583690"/>
                </a:lnTo>
                <a:lnTo>
                  <a:pt x="31242" y="1539449"/>
                </a:lnTo>
                <a:lnTo>
                  <a:pt x="21826" y="1494616"/>
                </a:lnTo>
                <a:lnTo>
                  <a:pt x="14052" y="1449222"/>
                </a:lnTo>
                <a:lnTo>
                  <a:pt x="7951" y="1403295"/>
                </a:lnTo>
                <a:lnTo>
                  <a:pt x="3554" y="1356868"/>
                </a:lnTo>
                <a:lnTo>
                  <a:pt x="893" y="1309971"/>
                </a:lnTo>
                <a:lnTo>
                  <a:pt x="0" y="1262634"/>
                </a:lnTo>
                <a:close/>
              </a:path>
            </a:pathLst>
          </a:custGeom>
          <a:ln w="12192">
            <a:solidFill>
              <a:srgbClr val="B4C6E7"/>
            </a:solidFill>
          </a:ln>
        </p:spPr>
        <p:txBody>
          <a:bodyPr wrap="square" lIns="0" tIns="0" rIns="0" bIns="0" rtlCol="0"/>
          <a:lstStyle/>
          <a:p>
            <a:endParaRPr/>
          </a:p>
        </p:txBody>
      </p:sp>
      <p:sp>
        <p:nvSpPr>
          <p:cNvPr id="6" name="object 6"/>
          <p:cNvSpPr txBox="1"/>
          <p:nvPr/>
        </p:nvSpPr>
        <p:spPr>
          <a:xfrm>
            <a:off x="2115692" y="4162501"/>
            <a:ext cx="1334135" cy="757555"/>
          </a:xfrm>
          <a:prstGeom prst="rect">
            <a:avLst/>
          </a:prstGeom>
        </p:spPr>
        <p:txBody>
          <a:bodyPr vert="horz" wrap="square" lIns="0" tIns="12700" rIns="0" bIns="0" rtlCol="0">
            <a:spAutoFit/>
          </a:bodyPr>
          <a:lstStyle/>
          <a:p>
            <a:pPr marL="53340">
              <a:lnSpc>
                <a:spcPct val="100000"/>
              </a:lnSpc>
              <a:spcBef>
                <a:spcPts val="100"/>
              </a:spcBef>
            </a:pPr>
            <a:r>
              <a:rPr sz="2400" spc="-95" dirty="0">
                <a:solidFill>
                  <a:srgbClr val="FFFFFF"/>
                </a:solidFill>
                <a:latin typeface="Arial"/>
                <a:cs typeface="Arial"/>
              </a:rPr>
              <a:t>Hands-on</a:t>
            </a:r>
            <a:endParaRPr sz="2400">
              <a:latin typeface="Arial"/>
              <a:cs typeface="Arial"/>
            </a:endParaRPr>
          </a:p>
          <a:p>
            <a:pPr marL="12700">
              <a:lnSpc>
                <a:spcPct val="100000"/>
              </a:lnSpc>
              <a:spcBef>
                <a:spcPts val="5"/>
              </a:spcBef>
            </a:pPr>
            <a:r>
              <a:rPr sz="2400" spc="-75" dirty="0">
                <a:solidFill>
                  <a:srgbClr val="FFFFFF"/>
                </a:solidFill>
                <a:latin typeface="Arial"/>
                <a:cs typeface="Arial"/>
              </a:rPr>
              <a:t>Treatment</a:t>
            </a:r>
            <a:endParaRPr sz="2400">
              <a:latin typeface="Arial"/>
              <a:cs typeface="Arial"/>
            </a:endParaRPr>
          </a:p>
        </p:txBody>
      </p:sp>
      <p:sp>
        <p:nvSpPr>
          <p:cNvPr id="7" name="object 7"/>
          <p:cNvSpPr/>
          <p:nvPr/>
        </p:nvSpPr>
        <p:spPr>
          <a:xfrm>
            <a:off x="4799076" y="3416808"/>
            <a:ext cx="2592705" cy="2533015"/>
          </a:xfrm>
          <a:custGeom>
            <a:avLst/>
            <a:gdLst/>
            <a:ahLst/>
            <a:cxnLst/>
            <a:rect l="l" t="t" r="r" b="b"/>
            <a:pathLst>
              <a:path w="2592704" h="2533015">
                <a:moveTo>
                  <a:pt x="1296162" y="0"/>
                </a:moveTo>
                <a:lnTo>
                  <a:pt x="1247566" y="873"/>
                </a:lnTo>
                <a:lnTo>
                  <a:pt x="1199421" y="3473"/>
                </a:lnTo>
                <a:lnTo>
                  <a:pt x="1151760" y="7770"/>
                </a:lnTo>
                <a:lnTo>
                  <a:pt x="1104613" y="13732"/>
                </a:lnTo>
                <a:lnTo>
                  <a:pt x="1058012" y="21329"/>
                </a:lnTo>
                <a:lnTo>
                  <a:pt x="1011988" y="30530"/>
                </a:lnTo>
                <a:lnTo>
                  <a:pt x="966572" y="41305"/>
                </a:lnTo>
                <a:lnTo>
                  <a:pt x="921795" y="53623"/>
                </a:lnTo>
                <a:lnTo>
                  <a:pt x="877689" y="67454"/>
                </a:lnTo>
                <a:lnTo>
                  <a:pt x="834286" y="82766"/>
                </a:lnTo>
                <a:lnTo>
                  <a:pt x="791616" y="99530"/>
                </a:lnTo>
                <a:lnTo>
                  <a:pt x="749711" y="117714"/>
                </a:lnTo>
                <a:lnTo>
                  <a:pt x="708603" y="137288"/>
                </a:lnTo>
                <a:lnTo>
                  <a:pt x="668321" y="158221"/>
                </a:lnTo>
                <a:lnTo>
                  <a:pt x="628899" y="180484"/>
                </a:lnTo>
                <a:lnTo>
                  <a:pt x="590366" y="204044"/>
                </a:lnTo>
                <a:lnTo>
                  <a:pt x="552755" y="228871"/>
                </a:lnTo>
                <a:lnTo>
                  <a:pt x="516097" y="254936"/>
                </a:lnTo>
                <a:lnTo>
                  <a:pt x="480423" y="282207"/>
                </a:lnTo>
                <a:lnTo>
                  <a:pt x="445764" y="310653"/>
                </a:lnTo>
                <a:lnTo>
                  <a:pt x="412152" y="340245"/>
                </a:lnTo>
                <a:lnTo>
                  <a:pt x="379618" y="370951"/>
                </a:lnTo>
                <a:lnTo>
                  <a:pt x="348194" y="402740"/>
                </a:lnTo>
                <a:lnTo>
                  <a:pt x="317910" y="435583"/>
                </a:lnTo>
                <a:lnTo>
                  <a:pt x="288798" y="469448"/>
                </a:lnTo>
                <a:lnTo>
                  <a:pt x="260889" y="504305"/>
                </a:lnTo>
                <a:lnTo>
                  <a:pt x="234215" y="540124"/>
                </a:lnTo>
                <a:lnTo>
                  <a:pt x="208807" y="576873"/>
                </a:lnTo>
                <a:lnTo>
                  <a:pt x="184696" y="614522"/>
                </a:lnTo>
                <a:lnTo>
                  <a:pt x="161914" y="653041"/>
                </a:lnTo>
                <a:lnTo>
                  <a:pt x="140491" y="692398"/>
                </a:lnTo>
                <a:lnTo>
                  <a:pt x="120460" y="732564"/>
                </a:lnTo>
                <a:lnTo>
                  <a:pt x="101852" y="773507"/>
                </a:lnTo>
                <a:lnTo>
                  <a:pt x="84697" y="815197"/>
                </a:lnTo>
                <a:lnTo>
                  <a:pt x="69027" y="857603"/>
                </a:lnTo>
                <a:lnTo>
                  <a:pt x="54874" y="900696"/>
                </a:lnTo>
                <a:lnTo>
                  <a:pt x="42268" y="944443"/>
                </a:lnTo>
                <a:lnTo>
                  <a:pt x="31242" y="988814"/>
                </a:lnTo>
                <a:lnTo>
                  <a:pt x="21826" y="1033780"/>
                </a:lnTo>
                <a:lnTo>
                  <a:pt x="14052" y="1079309"/>
                </a:lnTo>
                <a:lnTo>
                  <a:pt x="7951" y="1125370"/>
                </a:lnTo>
                <a:lnTo>
                  <a:pt x="3554" y="1171933"/>
                </a:lnTo>
                <a:lnTo>
                  <a:pt x="893" y="1218968"/>
                </a:lnTo>
                <a:lnTo>
                  <a:pt x="0" y="1266443"/>
                </a:lnTo>
                <a:lnTo>
                  <a:pt x="893" y="1313919"/>
                </a:lnTo>
                <a:lnTo>
                  <a:pt x="3554" y="1360954"/>
                </a:lnTo>
                <a:lnTo>
                  <a:pt x="7951" y="1407517"/>
                </a:lnTo>
                <a:lnTo>
                  <a:pt x="14052" y="1453578"/>
                </a:lnTo>
                <a:lnTo>
                  <a:pt x="21826" y="1499107"/>
                </a:lnTo>
                <a:lnTo>
                  <a:pt x="31242" y="1544073"/>
                </a:lnTo>
                <a:lnTo>
                  <a:pt x="42268" y="1588444"/>
                </a:lnTo>
                <a:lnTo>
                  <a:pt x="54874" y="1632191"/>
                </a:lnTo>
                <a:lnTo>
                  <a:pt x="69027" y="1675284"/>
                </a:lnTo>
                <a:lnTo>
                  <a:pt x="84697" y="1717690"/>
                </a:lnTo>
                <a:lnTo>
                  <a:pt x="101852" y="1759380"/>
                </a:lnTo>
                <a:lnTo>
                  <a:pt x="120460" y="1800323"/>
                </a:lnTo>
                <a:lnTo>
                  <a:pt x="140491" y="1840489"/>
                </a:lnTo>
                <a:lnTo>
                  <a:pt x="161914" y="1879846"/>
                </a:lnTo>
                <a:lnTo>
                  <a:pt x="184696" y="1918365"/>
                </a:lnTo>
                <a:lnTo>
                  <a:pt x="208807" y="1956014"/>
                </a:lnTo>
                <a:lnTo>
                  <a:pt x="234215" y="1992763"/>
                </a:lnTo>
                <a:lnTo>
                  <a:pt x="260889" y="2028582"/>
                </a:lnTo>
                <a:lnTo>
                  <a:pt x="288798" y="2063439"/>
                </a:lnTo>
                <a:lnTo>
                  <a:pt x="317910" y="2097304"/>
                </a:lnTo>
                <a:lnTo>
                  <a:pt x="348194" y="2130147"/>
                </a:lnTo>
                <a:lnTo>
                  <a:pt x="379618" y="2161936"/>
                </a:lnTo>
                <a:lnTo>
                  <a:pt x="412152" y="2192642"/>
                </a:lnTo>
                <a:lnTo>
                  <a:pt x="445764" y="2222234"/>
                </a:lnTo>
                <a:lnTo>
                  <a:pt x="480423" y="2250680"/>
                </a:lnTo>
                <a:lnTo>
                  <a:pt x="516097" y="2277951"/>
                </a:lnTo>
                <a:lnTo>
                  <a:pt x="552755" y="2304016"/>
                </a:lnTo>
                <a:lnTo>
                  <a:pt x="590366" y="2328843"/>
                </a:lnTo>
                <a:lnTo>
                  <a:pt x="628899" y="2352403"/>
                </a:lnTo>
                <a:lnTo>
                  <a:pt x="668321" y="2374666"/>
                </a:lnTo>
                <a:lnTo>
                  <a:pt x="708603" y="2395599"/>
                </a:lnTo>
                <a:lnTo>
                  <a:pt x="749711" y="2415173"/>
                </a:lnTo>
                <a:lnTo>
                  <a:pt x="791616" y="2433357"/>
                </a:lnTo>
                <a:lnTo>
                  <a:pt x="834286" y="2450121"/>
                </a:lnTo>
                <a:lnTo>
                  <a:pt x="877689" y="2465433"/>
                </a:lnTo>
                <a:lnTo>
                  <a:pt x="921795" y="2479264"/>
                </a:lnTo>
                <a:lnTo>
                  <a:pt x="966572" y="2491582"/>
                </a:lnTo>
                <a:lnTo>
                  <a:pt x="1011988" y="2502357"/>
                </a:lnTo>
                <a:lnTo>
                  <a:pt x="1058012" y="2511558"/>
                </a:lnTo>
                <a:lnTo>
                  <a:pt x="1104613" y="2519155"/>
                </a:lnTo>
                <a:lnTo>
                  <a:pt x="1151760" y="2525117"/>
                </a:lnTo>
                <a:lnTo>
                  <a:pt x="1199421" y="2529414"/>
                </a:lnTo>
                <a:lnTo>
                  <a:pt x="1247566" y="2532014"/>
                </a:lnTo>
                <a:lnTo>
                  <a:pt x="1296162" y="2532888"/>
                </a:lnTo>
                <a:lnTo>
                  <a:pt x="1344757" y="2532014"/>
                </a:lnTo>
                <a:lnTo>
                  <a:pt x="1392902" y="2529414"/>
                </a:lnTo>
                <a:lnTo>
                  <a:pt x="1440563" y="2525117"/>
                </a:lnTo>
                <a:lnTo>
                  <a:pt x="1487710" y="2519155"/>
                </a:lnTo>
                <a:lnTo>
                  <a:pt x="1534311" y="2511558"/>
                </a:lnTo>
                <a:lnTo>
                  <a:pt x="1580335" y="2502357"/>
                </a:lnTo>
                <a:lnTo>
                  <a:pt x="1625751" y="2491582"/>
                </a:lnTo>
                <a:lnTo>
                  <a:pt x="1670528" y="2479264"/>
                </a:lnTo>
                <a:lnTo>
                  <a:pt x="1714634" y="2465433"/>
                </a:lnTo>
                <a:lnTo>
                  <a:pt x="1758037" y="2450121"/>
                </a:lnTo>
                <a:lnTo>
                  <a:pt x="1800707" y="2433357"/>
                </a:lnTo>
                <a:lnTo>
                  <a:pt x="1842612" y="2415173"/>
                </a:lnTo>
                <a:lnTo>
                  <a:pt x="1883720" y="2395599"/>
                </a:lnTo>
                <a:lnTo>
                  <a:pt x="1924002" y="2374666"/>
                </a:lnTo>
                <a:lnTo>
                  <a:pt x="1963424" y="2352403"/>
                </a:lnTo>
                <a:lnTo>
                  <a:pt x="2001957" y="2328843"/>
                </a:lnTo>
                <a:lnTo>
                  <a:pt x="2039568" y="2304016"/>
                </a:lnTo>
                <a:lnTo>
                  <a:pt x="2076226" y="2277951"/>
                </a:lnTo>
                <a:lnTo>
                  <a:pt x="2111900" y="2250680"/>
                </a:lnTo>
                <a:lnTo>
                  <a:pt x="2146559" y="2222234"/>
                </a:lnTo>
                <a:lnTo>
                  <a:pt x="2180171" y="2192642"/>
                </a:lnTo>
                <a:lnTo>
                  <a:pt x="2212705" y="2161936"/>
                </a:lnTo>
                <a:lnTo>
                  <a:pt x="2244129" y="2130147"/>
                </a:lnTo>
                <a:lnTo>
                  <a:pt x="2274413" y="2097304"/>
                </a:lnTo>
                <a:lnTo>
                  <a:pt x="2303525" y="2063439"/>
                </a:lnTo>
                <a:lnTo>
                  <a:pt x="2331434" y="2028582"/>
                </a:lnTo>
                <a:lnTo>
                  <a:pt x="2358108" y="1992763"/>
                </a:lnTo>
                <a:lnTo>
                  <a:pt x="2383516" y="1956014"/>
                </a:lnTo>
                <a:lnTo>
                  <a:pt x="2407627" y="1918365"/>
                </a:lnTo>
                <a:lnTo>
                  <a:pt x="2430409" y="1879846"/>
                </a:lnTo>
                <a:lnTo>
                  <a:pt x="2451832" y="1840489"/>
                </a:lnTo>
                <a:lnTo>
                  <a:pt x="2471863" y="1800323"/>
                </a:lnTo>
                <a:lnTo>
                  <a:pt x="2490471" y="1759380"/>
                </a:lnTo>
                <a:lnTo>
                  <a:pt x="2507626" y="1717690"/>
                </a:lnTo>
                <a:lnTo>
                  <a:pt x="2523296" y="1675284"/>
                </a:lnTo>
                <a:lnTo>
                  <a:pt x="2537449" y="1632191"/>
                </a:lnTo>
                <a:lnTo>
                  <a:pt x="2550055" y="1588444"/>
                </a:lnTo>
                <a:lnTo>
                  <a:pt x="2561081" y="1544073"/>
                </a:lnTo>
                <a:lnTo>
                  <a:pt x="2570497" y="1499107"/>
                </a:lnTo>
                <a:lnTo>
                  <a:pt x="2578271" y="1453578"/>
                </a:lnTo>
                <a:lnTo>
                  <a:pt x="2584372" y="1407517"/>
                </a:lnTo>
                <a:lnTo>
                  <a:pt x="2588769" y="1360954"/>
                </a:lnTo>
                <a:lnTo>
                  <a:pt x="2591430" y="1313919"/>
                </a:lnTo>
                <a:lnTo>
                  <a:pt x="2592324" y="1266443"/>
                </a:lnTo>
                <a:lnTo>
                  <a:pt x="2591430" y="1218968"/>
                </a:lnTo>
                <a:lnTo>
                  <a:pt x="2588769" y="1171933"/>
                </a:lnTo>
                <a:lnTo>
                  <a:pt x="2584372" y="1125370"/>
                </a:lnTo>
                <a:lnTo>
                  <a:pt x="2578271" y="1079309"/>
                </a:lnTo>
                <a:lnTo>
                  <a:pt x="2570497" y="1033780"/>
                </a:lnTo>
                <a:lnTo>
                  <a:pt x="2561081" y="988814"/>
                </a:lnTo>
                <a:lnTo>
                  <a:pt x="2550055" y="944443"/>
                </a:lnTo>
                <a:lnTo>
                  <a:pt x="2537449" y="900696"/>
                </a:lnTo>
                <a:lnTo>
                  <a:pt x="2523296" y="857603"/>
                </a:lnTo>
                <a:lnTo>
                  <a:pt x="2507626" y="815197"/>
                </a:lnTo>
                <a:lnTo>
                  <a:pt x="2490471" y="773507"/>
                </a:lnTo>
                <a:lnTo>
                  <a:pt x="2471863" y="732564"/>
                </a:lnTo>
                <a:lnTo>
                  <a:pt x="2451832" y="692398"/>
                </a:lnTo>
                <a:lnTo>
                  <a:pt x="2430409" y="653041"/>
                </a:lnTo>
                <a:lnTo>
                  <a:pt x="2407627" y="614522"/>
                </a:lnTo>
                <a:lnTo>
                  <a:pt x="2383516" y="576873"/>
                </a:lnTo>
                <a:lnTo>
                  <a:pt x="2358108" y="540124"/>
                </a:lnTo>
                <a:lnTo>
                  <a:pt x="2331434" y="504305"/>
                </a:lnTo>
                <a:lnTo>
                  <a:pt x="2303525" y="469448"/>
                </a:lnTo>
                <a:lnTo>
                  <a:pt x="2274413" y="435583"/>
                </a:lnTo>
                <a:lnTo>
                  <a:pt x="2244129" y="402740"/>
                </a:lnTo>
                <a:lnTo>
                  <a:pt x="2212705" y="370951"/>
                </a:lnTo>
                <a:lnTo>
                  <a:pt x="2180171" y="340245"/>
                </a:lnTo>
                <a:lnTo>
                  <a:pt x="2146559" y="310653"/>
                </a:lnTo>
                <a:lnTo>
                  <a:pt x="2111900" y="282207"/>
                </a:lnTo>
                <a:lnTo>
                  <a:pt x="2076226" y="254936"/>
                </a:lnTo>
                <a:lnTo>
                  <a:pt x="2039568" y="228871"/>
                </a:lnTo>
                <a:lnTo>
                  <a:pt x="2001957" y="204044"/>
                </a:lnTo>
                <a:lnTo>
                  <a:pt x="1963424" y="180484"/>
                </a:lnTo>
                <a:lnTo>
                  <a:pt x="1924002" y="158221"/>
                </a:lnTo>
                <a:lnTo>
                  <a:pt x="1883720" y="137288"/>
                </a:lnTo>
                <a:lnTo>
                  <a:pt x="1842612" y="117714"/>
                </a:lnTo>
                <a:lnTo>
                  <a:pt x="1800707" y="99530"/>
                </a:lnTo>
                <a:lnTo>
                  <a:pt x="1758037" y="82766"/>
                </a:lnTo>
                <a:lnTo>
                  <a:pt x="1714634" y="67454"/>
                </a:lnTo>
                <a:lnTo>
                  <a:pt x="1670528" y="53623"/>
                </a:lnTo>
                <a:lnTo>
                  <a:pt x="1625751" y="41305"/>
                </a:lnTo>
                <a:lnTo>
                  <a:pt x="1580335" y="30530"/>
                </a:lnTo>
                <a:lnTo>
                  <a:pt x="1534311" y="21329"/>
                </a:lnTo>
                <a:lnTo>
                  <a:pt x="1487710" y="13732"/>
                </a:lnTo>
                <a:lnTo>
                  <a:pt x="1440563" y="7770"/>
                </a:lnTo>
                <a:lnTo>
                  <a:pt x="1392902" y="3473"/>
                </a:lnTo>
                <a:lnTo>
                  <a:pt x="1344757" y="873"/>
                </a:lnTo>
                <a:lnTo>
                  <a:pt x="1296162" y="0"/>
                </a:lnTo>
                <a:close/>
              </a:path>
            </a:pathLst>
          </a:custGeom>
          <a:solidFill>
            <a:srgbClr val="8FAADC"/>
          </a:solidFill>
        </p:spPr>
        <p:txBody>
          <a:bodyPr wrap="square" lIns="0" tIns="0" rIns="0" bIns="0" rtlCol="0"/>
          <a:lstStyle/>
          <a:p>
            <a:endParaRPr/>
          </a:p>
        </p:txBody>
      </p:sp>
      <p:sp>
        <p:nvSpPr>
          <p:cNvPr id="8" name="object 8"/>
          <p:cNvSpPr/>
          <p:nvPr/>
        </p:nvSpPr>
        <p:spPr>
          <a:xfrm>
            <a:off x="4799076" y="3416808"/>
            <a:ext cx="2592705" cy="2533015"/>
          </a:xfrm>
          <a:custGeom>
            <a:avLst/>
            <a:gdLst/>
            <a:ahLst/>
            <a:cxnLst/>
            <a:rect l="l" t="t" r="r" b="b"/>
            <a:pathLst>
              <a:path w="2592704" h="2533015">
                <a:moveTo>
                  <a:pt x="0" y="1266443"/>
                </a:moveTo>
                <a:lnTo>
                  <a:pt x="893" y="1218968"/>
                </a:lnTo>
                <a:lnTo>
                  <a:pt x="3554" y="1171933"/>
                </a:lnTo>
                <a:lnTo>
                  <a:pt x="7951" y="1125370"/>
                </a:lnTo>
                <a:lnTo>
                  <a:pt x="14052" y="1079309"/>
                </a:lnTo>
                <a:lnTo>
                  <a:pt x="21826" y="1033780"/>
                </a:lnTo>
                <a:lnTo>
                  <a:pt x="31242" y="988814"/>
                </a:lnTo>
                <a:lnTo>
                  <a:pt x="42268" y="944443"/>
                </a:lnTo>
                <a:lnTo>
                  <a:pt x="54874" y="900696"/>
                </a:lnTo>
                <a:lnTo>
                  <a:pt x="69027" y="857603"/>
                </a:lnTo>
                <a:lnTo>
                  <a:pt x="84697" y="815197"/>
                </a:lnTo>
                <a:lnTo>
                  <a:pt x="101852" y="773507"/>
                </a:lnTo>
                <a:lnTo>
                  <a:pt x="120460" y="732564"/>
                </a:lnTo>
                <a:lnTo>
                  <a:pt x="140491" y="692398"/>
                </a:lnTo>
                <a:lnTo>
                  <a:pt x="161914" y="653041"/>
                </a:lnTo>
                <a:lnTo>
                  <a:pt x="184696" y="614522"/>
                </a:lnTo>
                <a:lnTo>
                  <a:pt x="208807" y="576873"/>
                </a:lnTo>
                <a:lnTo>
                  <a:pt x="234215" y="540124"/>
                </a:lnTo>
                <a:lnTo>
                  <a:pt x="260889" y="504305"/>
                </a:lnTo>
                <a:lnTo>
                  <a:pt x="288798" y="469448"/>
                </a:lnTo>
                <a:lnTo>
                  <a:pt x="317910" y="435583"/>
                </a:lnTo>
                <a:lnTo>
                  <a:pt x="348194" y="402740"/>
                </a:lnTo>
                <a:lnTo>
                  <a:pt x="379618" y="370951"/>
                </a:lnTo>
                <a:lnTo>
                  <a:pt x="412152" y="340245"/>
                </a:lnTo>
                <a:lnTo>
                  <a:pt x="445764" y="310653"/>
                </a:lnTo>
                <a:lnTo>
                  <a:pt x="480423" y="282207"/>
                </a:lnTo>
                <a:lnTo>
                  <a:pt x="516097" y="254936"/>
                </a:lnTo>
                <a:lnTo>
                  <a:pt x="552755" y="228871"/>
                </a:lnTo>
                <a:lnTo>
                  <a:pt x="590366" y="204044"/>
                </a:lnTo>
                <a:lnTo>
                  <a:pt x="628899" y="180484"/>
                </a:lnTo>
                <a:lnTo>
                  <a:pt x="668321" y="158221"/>
                </a:lnTo>
                <a:lnTo>
                  <a:pt x="708603" y="137288"/>
                </a:lnTo>
                <a:lnTo>
                  <a:pt x="749711" y="117714"/>
                </a:lnTo>
                <a:lnTo>
                  <a:pt x="791616" y="99530"/>
                </a:lnTo>
                <a:lnTo>
                  <a:pt x="834286" y="82766"/>
                </a:lnTo>
                <a:lnTo>
                  <a:pt x="877689" y="67454"/>
                </a:lnTo>
                <a:lnTo>
                  <a:pt x="921795" y="53623"/>
                </a:lnTo>
                <a:lnTo>
                  <a:pt x="966572" y="41305"/>
                </a:lnTo>
                <a:lnTo>
                  <a:pt x="1011988" y="30530"/>
                </a:lnTo>
                <a:lnTo>
                  <a:pt x="1058012" y="21329"/>
                </a:lnTo>
                <a:lnTo>
                  <a:pt x="1104613" y="13732"/>
                </a:lnTo>
                <a:lnTo>
                  <a:pt x="1151760" y="7770"/>
                </a:lnTo>
                <a:lnTo>
                  <a:pt x="1199421" y="3473"/>
                </a:lnTo>
                <a:lnTo>
                  <a:pt x="1247566" y="873"/>
                </a:lnTo>
                <a:lnTo>
                  <a:pt x="1296162" y="0"/>
                </a:lnTo>
                <a:lnTo>
                  <a:pt x="1344757" y="873"/>
                </a:lnTo>
                <a:lnTo>
                  <a:pt x="1392902" y="3473"/>
                </a:lnTo>
                <a:lnTo>
                  <a:pt x="1440563" y="7770"/>
                </a:lnTo>
                <a:lnTo>
                  <a:pt x="1487710" y="13732"/>
                </a:lnTo>
                <a:lnTo>
                  <a:pt x="1534311" y="21329"/>
                </a:lnTo>
                <a:lnTo>
                  <a:pt x="1580335" y="30530"/>
                </a:lnTo>
                <a:lnTo>
                  <a:pt x="1625751" y="41305"/>
                </a:lnTo>
                <a:lnTo>
                  <a:pt x="1670528" y="53623"/>
                </a:lnTo>
                <a:lnTo>
                  <a:pt x="1714634" y="67454"/>
                </a:lnTo>
                <a:lnTo>
                  <a:pt x="1758037" y="82766"/>
                </a:lnTo>
                <a:lnTo>
                  <a:pt x="1800707" y="99530"/>
                </a:lnTo>
                <a:lnTo>
                  <a:pt x="1842612" y="117714"/>
                </a:lnTo>
                <a:lnTo>
                  <a:pt x="1883720" y="137288"/>
                </a:lnTo>
                <a:lnTo>
                  <a:pt x="1924002" y="158221"/>
                </a:lnTo>
                <a:lnTo>
                  <a:pt x="1963424" y="180484"/>
                </a:lnTo>
                <a:lnTo>
                  <a:pt x="2001957" y="204044"/>
                </a:lnTo>
                <a:lnTo>
                  <a:pt x="2039568" y="228871"/>
                </a:lnTo>
                <a:lnTo>
                  <a:pt x="2076226" y="254936"/>
                </a:lnTo>
                <a:lnTo>
                  <a:pt x="2111900" y="282207"/>
                </a:lnTo>
                <a:lnTo>
                  <a:pt x="2146559" y="310653"/>
                </a:lnTo>
                <a:lnTo>
                  <a:pt x="2180171" y="340245"/>
                </a:lnTo>
                <a:lnTo>
                  <a:pt x="2212705" y="370951"/>
                </a:lnTo>
                <a:lnTo>
                  <a:pt x="2244129" y="402740"/>
                </a:lnTo>
                <a:lnTo>
                  <a:pt x="2274413" y="435583"/>
                </a:lnTo>
                <a:lnTo>
                  <a:pt x="2303525" y="469448"/>
                </a:lnTo>
                <a:lnTo>
                  <a:pt x="2331434" y="504305"/>
                </a:lnTo>
                <a:lnTo>
                  <a:pt x="2358108" y="540124"/>
                </a:lnTo>
                <a:lnTo>
                  <a:pt x="2383516" y="576873"/>
                </a:lnTo>
                <a:lnTo>
                  <a:pt x="2407627" y="614522"/>
                </a:lnTo>
                <a:lnTo>
                  <a:pt x="2430409" y="653041"/>
                </a:lnTo>
                <a:lnTo>
                  <a:pt x="2451832" y="692398"/>
                </a:lnTo>
                <a:lnTo>
                  <a:pt x="2471863" y="732564"/>
                </a:lnTo>
                <a:lnTo>
                  <a:pt x="2490471" y="773507"/>
                </a:lnTo>
                <a:lnTo>
                  <a:pt x="2507626" y="815197"/>
                </a:lnTo>
                <a:lnTo>
                  <a:pt x="2523296" y="857603"/>
                </a:lnTo>
                <a:lnTo>
                  <a:pt x="2537449" y="900696"/>
                </a:lnTo>
                <a:lnTo>
                  <a:pt x="2550055" y="944443"/>
                </a:lnTo>
                <a:lnTo>
                  <a:pt x="2561081" y="988814"/>
                </a:lnTo>
                <a:lnTo>
                  <a:pt x="2570497" y="1033780"/>
                </a:lnTo>
                <a:lnTo>
                  <a:pt x="2578271" y="1079309"/>
                </a:lnTo>
                <a:lnTo>
                  <a:pt x="2584372" y="1125370"/>
                </a:lnTo>
                <a:lnTo>
                  <a:pt x="2588769" y="1171933"/>
                </a:lnTo>
                <a:lnTo>
                  <a:pt x="2591430" y="1218968"/>
                </a:lnTo>
                <a:lnTo>
                  <a:pt x="2592324" y="1266443"/>
                </a:lnTo>
                <a:lnTo>
                  <a:pt x="2591430" y="1313919"/>
                </a:lnTo>
                <a:lnTo>
                  <a:pt x="2588769" y="1360954"/>
                </a:lnTo>
                <a:lnTo>
                  <a:pt x="2584372" y="1407517"/>
                </a:lnTo>
                <a:lnTo>
                  <a:pt x="2578271" y="1453578"/>
                </a:lnTo>
                <a:lnTo>
                  <a:pt x="2570497" y="1499107"/>
                </a:lnTo>
                <a:lnTo>
                  <a:pt x="2561081" y="1544073"/>
                </a:lnTo>
                <a:lnTo>
                  <a:pt x="2550055" y="1588444"/>
                </a:lnTo>
                <a:lnTo>
                  <a:pt x="2537449" y="1632191"/>
                </a:lnTo>
                <a:lnTo>
                  <a:pt x="2523296" y="1675284"/>
                </a:lnTo>
                <a:lnTo>
                  <a:pt x="2507626" y="1717690"/>
                </a:lnTo>
                <a:lnTo>
                  <a:pt x="2490471" y="1759380"/>
                </a:lnTo>
                <a:lnTo>
                  <a:pt x="2471863" y="1800323"/>
                </a:lnTo>
                <a:lnTo>
                  <a:pt x="2451832" y="1840489"/>
                </a:lnTo>
                <a:lnTo>
                  <a:pt x="2430409" y="1879846"/>
                </a:lnTo>
                <a:lnTo>
                  <a:pt x="2407627" y="1918365"/>
                </a:lnTo>
                <a:lnTo>
                  <a:pt x="2383516" y="1956014"/>
                </a:lnTo>
                <a:lnTo>
                  <a:pt x="2358108" y="1992763"/>
                </a:lnTo>
                <a:lnTo>
                  <a:pt x="2331434" y="2028582"/>
                </a:lnTo>
                <a:lnTo>
                  <a:pt x="2303525" y="2063439"/>
                </a:lnTo>
                <a:lnTo>
                  <a:pt x="2274413" y="2097304"/>
                </a:lnTo>
                <a:lnTo>
                  <a:pt x="2244129" y="2130147"/>
                </a:lnTo>
                <a:lnTo>
                  <a:pt x="2212705" y="2161936"/>
                </a:lnTo>
                <a:lnTo>
                  <a:pt x="2180171" y="2192642"/>
                </a:lnTo>
                <a:lnTo>
                  <a:pt x="2146559" y="2222234"/>
                </a:lnTo>
                <a:lnTo>
                  <a:pt x="2111900" y="2250680"/>
                </a:lnTo>
                <a:lnTo>
                  <a:pt x="2076226" y="2277951"/>
                </a:lnTo>
                <a:lnTo>
                  <a:pt x="2039568" y="2304016"/>
                </a:lnTo>
                <a:lnTo>
                  <a:pt x="2001957" y="2328843"/>
                </a:lnTo>
                <a:lnTo>
                  <a:pt x="1963424" y="2352403"/>
                </a:lnTo>
                <a:lnTo>
                  <a:pt x="1924002" y="2374666"/>
                </a:lnTo>
                <a:lnTo>
                  <a:pt x="1883720" y="2395599"/>
                </a:lnTo>
                <a:lnTo>
                  <a:pt x="1842612" y="2415173"/>
                </a:lnTo>
                <a:lnTo>
                  <a:pt x="1800707" y="2433357"/>
                </a:lnTo>
                <a:lnTo>
                  <a:pt x="1758037" y="2450121"/>
                </a:lnTo>
                <a:lnTo>
                  <a:pt x="1714634" y="2465433"/>
                </a:lnTo>
                <a:lnTo>
                  <a:pt x="1670528" y="2479264"/>
                </a:lnTo>
                <a:lnTo>
                  <a:pt x="1625751" y="2491582"/>
                </a:lnTo>
                <a:lnTo>
                  <a:pt x="1580335" y="2502357"/>
                </a:lnTo>
                <a:lnTo>
                  <a:pt x="1534311" y="2511558"/>
                </a:lnTo>
                <a:lnTo>
                  <a:pt x="1487710" y="2519155"/>
                </a:lnTo>
                <a:lnTo>
                  <a:pt x="1440563" y="2525117"/>
                </a:lnTo>
                <a:lnTo>
                  <a:pt x="1392902" y="2529414"/>
                </a:lnTo>
                <a:lnTo>
                  <a:pt x="1344757" y="2532014"/>
                </a:lnTo>
                <a:lnTo>
                  <a:pt x="1296162" y="2532888"/>
                </a:lnTo>
                <a:lnTo>
                  <a:pt x="1247566" y="2532014"/>
                </a:lnTo>
                <a:lnTo>
                  <a:pt x="1199421" y="2529414"/>
                </a:lnTo>
                <a:lnTo>
                  <a:pt x="1151760" y="2525117"/>
                </a:lnTo>
                <a:lnTo>
                  <a:pt x="1104613" y="2519155"/>
                </a:lnTo>
                <a:lnTo>
                  <a:pt x="1058012" y="2511558"/>
                </a:lnTo>
                <a:lnTo>
                  <a:pt x="1011988" y="2502357"/>
                </a:lnTo>
                <a:lnTo>
                  <a:pt x="966572" y="2491582"/>
                </a:lnTo>
                <a:lnTo>
                  <a:pt x="921795" y="2479264"/>
                </a:lnTo>
                <a:lnTo>
                  <a:pt x="877689" y="2465433"/>
                </a:lnTo>
                <a:lnTo>
                  <a:pt x="834286" y="2450121"/>
                </a:lnTo>
                <a:lnTo>
                  <a:pt x="791616" y="2433357"/>
                </a:lnTo>
                <a:lnTo>
                  <a:pt x="749711" y="2415173"/>
                </a:lnTo>
                <a:lnTo>
                  <a:pt x="708603" y="2395599"/>
                </a:lnTo>
                <a:lnTo>
                  <a:pt x="668321" y="2374666"/>
                </a:lnTo>
                <a:lnTo>
                  <a:pt x="628899" y="2352403"/>
                </a:lnTo>
                <a:lnTo>
                  <a:pt x="590366" y="2328843"/>
                </a:lnTo>
                <a:lnTo>
                  <a:pt x="552755" y="2304016"/>
                </a:lnTo>
                <a:lnTo>
                  <a:pt x="516097" y="2277951"/>
                </a:lnTo>
                <a:lnTo>
                  <a:pt x="480423" y="2250680"/>
                </a:lnTo>
                <a:lnTo>
                  <a:pt x="445764" y="2222234"/>
                </a:lnTo>
                <a:lnTo>
                  <a:pt x="412152" y="2192642"/>
                </a:lnTo>
                <a:lnTo>
                  <a:pt x="379618" y="2161936"/>
                </a:lnTo>
                <a:lnTo>
                  <a:pt x="348194" y="2130147"/>
                </a:lnTo>
                <a:lnTo>
                  <a:pt x="317910" y="2097304"/>
                </a:lnTo>
                <a:lnTo>
                  <a:pt x="288798" y="2063439"/>
                </a:lnTo>
                <a:lnTo>
                  <a:pt x="260889" y="2028582"/>
                </a:lnTo>
                <a:lnTo>
                  <a:pt x="234215" y="1992763"/>
                </a:lnTo>
                <a:lnTo>
                  <a:pt x="208807" y="1956014"/>
                </a:lnTo>
                <a:lnTo>
                  <a:pt x="184696" y="1918365"/>
                </a:lnTo>
                <a:lnTo>
                  <a:pt x="161914" y="1879846"/>
                </a:lnTo>
                <a:lnTo>
                  <a:pt x="140491" y="1840489"/>
                </a:lnTo>
                <a:lnTo>
                  <a:pt x="120460" y="1800323"/>
                </a:lnTo>
                <a:lnTo>
                  <a:pt x="101852" y="1759380"/>
                </a:lnTo>
                <a:lnTo>
                  <a:pt x="84697" y="1717690"/>
                </a:lnTo>
                <a:lnTo>
                  <a:pt x="69027" y="1675284"/>
                </a:lnTo>
                <a:lnTo>
                  <a:pt x="54874" y="1632191"/>
                </a:lnTo>
                <a:lnTo>
                  <a:pt x="42268" y="1588444"/>
                </a:lnTo>
                <a:lnTo>
                  <a:pt x="31242" y="1544073"/>
                </a:lnTo>
                <a:lnTo>
                  <a:pt x="21826" y="1499107"/>
                </a:lnTo>
                <a:lnTo>
                  <a:pt x="14052" y="1453578"/>
                </a:lnTo>
                <a:lnTo>
                  <a:pt x="7951" y="1407517"/>
                </a:lnTo>
                <a:lnTo>
                  <a:pt x="3554" y="1360954"/>
                </a:lnTo>
                <a:lnTo>
                  <a:pt x="893" y="1313919"/>
                </a:lnTo>
                <a:lnTo>
                  <a:pt x="0" y="1266443"/>
                </a:lnTo>
                <a:close/>
              </a:path>
            </a:pathLst>
          </a:custGeom>
          <a:ln w="12192">
            <a:solidFill>
              <a:srgbClr val="B4C6E7"/>
            </a:solidFill>
          </a:ln>
        </p:spPr>
        <p:txBody>
          <a:bodyPr wrap="square" lIns="0" tIns="0" rIns="0" bIns="0" rtlCol="0"/>
          <a:lstStyle/>
          <a:p>
            <a:endParaRPr/>
          </a:p>
        </p:txBody>
      </p:sp>
      <p:sp>
        <p:nvSpPr>
          <p:cNvPr id="9" name="object 9"/>
          <p:cNvSpPr txBox="1"/>
          <p:nvPr/>
        </p:nvSpPr>
        <p:spPr>
          <a:xfrm>
            <a:off x="5337809" y="4148150"/>
            <a:ext cx="1517015" cy="757555"/>
          </a:xfrm>
          <a:prstGeom prst="rect">
            <a:avLst/>
          </a:prstGeom>
        </p:spPr>
        <p:txBody>
          <a:bodyPr vert="horz" wrap="square" lIns="0" tIns="12700" rIns="0" bIns="0" rtlCol="0">
            <a:spAutoFit/>
          </a:bodyPr>
          <a:lstStyle/>
          <a:p>
            <a:pPr algn="ctr">
              <a:lnSpc>
                <a:spcPct val="100000"/>
              </a:lnSpc>
              <a:spcBef>
                <a:spcPts val="100"/>
              </a:spcBef>
            </a:pPr>
            <a:r>
              <a:rPr sz="2400" spc="-170" dirty="0">
                <a:solidFill>
                  <a:srgbClr val="FFFFFF"/>
                </a:solidFill>
                <a:latin typeface="Arial"/>
                <a:cs typeface="Arial"/>
              </a:rPr>
              <a:t>Exercise</a:t>
            </a:r>
            <a:endParaRPr sz="2400">
              <a:latin typeface="Arial"/>
              <a:cs typeface="Arial"/>
            </a:endParaRPr>
          </a:p>
          <a:p>
            <a:pPr algn="ctr">
              <a:lnSpc>
                <a:spcPct val="100000"/>
              </a:lnSpc>
              <a:spcBef>
                <a:spcPts val="5"/>
              </a:spcBef>
            </a:pPr>
            <a:r>
              <a:rPr sz="2400" spc="-60" dirty="0">
                <a:solidFill>
                  <a:srgbClr val="FFFFFF"/>
                </a:solidFill>
                <a:latin typeface="Arial"/>
                <a:cs typeface="Arial"/>
              </a:rPr>
              <a:t>prescription</a:t>
            </a:r>
            <a:endParaRPr sz="2400">
              <a:latin typeface="Arial"/>
              <a:cs typeface="Arial"/>
            </a:endParaRPr>
          </a:p>
        </p:txBody>
      </p:sp>
      <p:sp>
        <p:nvSpPr>
          <p:cNvPr id="10" name="object 10"/>
          <p:cNvSpPr/>
          <p:nvPr/>
        </p:nvSpPr>
        <p:spPr>
          <a:xfrm>
            <a:off x="8119871" y="3450335"/>
            <a:ext cx="2592705" cy="2499360"/>
          </a:xfrm>
          <a:custGeom>
            <a:avLst/>
            <a:gdLst/>
            <a:ahLst/>
            <a:cxnLst/>
            <a:rect l="l" t="t" r="r" b="b"/>
            <a:pathLst>
              <a:path w="2592704" h="2499360">
                <a:moveTo>
                  <a:pt x="1296161" y="0"/>
                </a:moveTo>
                <a:lnTo>
                  <a:pt x="1247566" y="862"/>
                </a:lnTo>
                <a:lnTo>
                  <a:pt x="1199421" y="3428"/>
                </a:lnTo>
                <a:lnTo>
                  <a:pt x="1151760" y="7667"/>
                </a:lnTo>
                <a:lnTo>
                  <a:pt x="1104613" y="13551"/>
                </a:lnTo>
                <a:lnTo>
                  <a:pt x="1058012" y="21047"/>
                </a:lnTo>
                <a:lnTo>
                  <a:pt x="1011988" y="30127"/>
                </a:lnTo>
                <a:lnTo>
                  <a:pt x="966572" y="40759"/>
                </a:lnTo>
                <a:lnTo>
                  <a:pt x="921795" y="52915"/>
                </a:lnTo>
                <a:lnTo>
                  <a:pt x="877689" y="66562"/>
                </a:lnTo>
                <a:lnTo>
                  <a:pt x="834286" y="81672"/>
                </a:lnTo>
                <a:lnTo>
                  <a:pt x="791616" y="98214"/>
                </a:lnTo>
                <a:lnTo>
                  <a:pt x="749711" y="116158"/>
                </a:lnTo>
                <a:lnTo>
                  <a:pt x="708603" y="135473"/>
                </a:lnTo>
                <a:lnTo>
                  <a:pt x="668321" y="156130"/>
                </a:lnTo>
                <a:lnTo>
                  <a:pt x="628899" y="178097"/>
                </a:lnTo>
                <a:lnTo>
                  <a:pt x="590366" y="201346"/>
                </a:lnTo>
                <a:lnTo>
                  <a:pt x="552755" y="225845"/>
                </a:lnTo>
                <a:lnTo>
                  <a:pt x="516097" y="251565"/>
                </a:lnTo>
                <a:lnTo>
                  <a:pt x="480423" y="278475"/>
                </a:lnTo>
                <a:lnTo>
                  <a:pt x="445764" y="306546"/>
                </a:lnTo>
                <a:lnTo>
                  <a:pt x="412152" y="335746"/>
                </a:lnTo>
                <a:lnTo>
                  <a:pt x="379618" y="366045"/>
                </a:lnTo>
                <a:lnTo>
                  <a:pt x="348194" y="397414"/>
                </a:lnTo>
                <a:lnTo>
                  <a:pt x="317910" y="429822"/>
                </a:lnTo>
                <a:lnTo>
                  <a:pt x="288798" y="463240"/>
                </a:lnTo>
                <a:lnTo>
                  <a:pt x="260889" y="497636"/>
                </a:lnTo>
                <a:lnTo>
                  <a:pt x="234215" y="532980"/>
                </a:lnTo>
                <a:lnTo>
                  <a:pt x="208807" y="569243"/>
                </a:lnTo>
                <a:lnTo>
                  <a:pt x="184696" y="606394"/>
                </a:lnTo>
                <a:lnTo>
                  <a:pt x="161914" y="644402"/>
                </a:lnTo>
                <a:lnTo>
                  <a:pt x="140491" y="683239"/>
                </a:lnTo>
                <a:lnTo>
                  <a:pt x="120460" y="722872"/>
                </a:lnTo>
                <a:lnTo>
                  <a:pt x="101852" y="763273"/>
                </a:lnTo>
                <a:lnTo>
                  <a:pt x="84697" y="804412"/>
                </a:lnTo>
                <a:lnTo>
                  <a:pt x="69027" y="846256"/>
                </a:lnTo>
                <a:lnTo>
                  <a:pt x="54874" y="888778"/>
                </a:lnTo>
                <a:lnTo>
                  <a:pt x="42268" y="931946"/>
                </a:lnTo>
                <a:lnTo>
                  <a:pt x="31242" y="975729"/>
                </a:lnTo>
                <a:lnTo>
                  <a:pt x="21826" y="1020099"/>
                </a:lnTo>
                <a:lnTo>
                  <a:pt x="14052" y="1065025"/>
                </a:lnTo>
                <a:lnTo>
                  <a:pt x="7951" y="1110476"/>
                </a:lnTo>
                <a:lnTo>
                  <a:pt x="3554" y="1156422"/>
                </a:lnTo>
                <a:lnTo>
                  <a:pt x="893" y="1202833"/>
                </a:lnTo>
                <a:lnTo>
                  <a:pt x="0" y="1249680"/>
                </a:lnTo>
                <a:lnTo>
                  <a:pt x="893" y="1296526"/>
                </a:lnTo>
                <a:lnTo>
                  <a:pt x="3554" y="1342937"/>
                </a:lnTo>
                <a:lnTo>
                  <a:pt x="7951" y="1388883"/>
                </a:lnTo>
                <a:lnTo>
                  <a:pt x="14052" y="1434334"/>
                </a:lnTo>
                <a:lnTo>
                  <a:pt x="21826" y="1479260"/>
                </a:lnTo>
                <a:lnTo>
                  <a:pt x="31242" y="1523630"/>
                </a:lnTo>
                <a:lnTo>
                  <a:pt x="42268" y="1567413"/>
                </a:lnTo>
                <a:lnTo>
                  <a:pt x="54874" y="1610581"/>
                </a:lnTo>
                <a:lnTo>
                  <a:pt x="69027" y="1653103"/>
                </a:lnTo>
                <a:lnTo>
                  <a:pt x="84697" y="1694947"/>
                </a:lnTo>
                <a:lnTo>
                  <a:pt x="101852" y="1736086"/>
                </a:lnTo>
                <a:lnTo>
                  <a:pt x="120460" y="1776487"/>
                </a:lnTo>
                <a:lnTo>
                  <a:pt x="140491" y="1816120"/>
                </a:lnTo>
                <a:lnTo>
                  <a:pt x="161914" y="1854957"/>
                </a:lnTo>
                <a:lnTo>
                  <a:pt x="184696" y="1892965"/>
                </a:lnTo>
                <a:lnTo>
                  <a:pt x="208807" y="1930116"/>
                </a:lnTo>
                <a:lnTo>
                  <a:pt x="234215" y="1966379"/>
                </a:lnTo>
                <a:lnTo>
                  <a:pt x="260889" y="2001723"/>
                </a:lnTo>
                <a:lnTo>
                  <a:pt x="288798" y="2036119"/>
                </a:lnTo>
                <a:lnTo>
                  <a:pt x="317910" y="2069537"/>
                </a:lnTo>
                <a:lnTo>
                  <a:pt x="348194" y="2101945"/>
                </a:lnTo>
                <a:lnTo>
                  <a:pt x="379618" y="2133314"/>
                </a:lnTo>
                <a:lnTo>
                  <a:pt x="412152" y="2163613"/>
                </a:lnTo>
                <a:lnTo>
                  <a:pt x="445764" y="2192813"/>
                </a:lnTo>
                <a:lnTo>
                  <a:pt x="480423" y="2220884"/>
                </a:lnTo>
                <a:lnTo>
                  <a:pt x="516097" y="2247794"/>
                </a:lnTo>
                <a:lnTo>
                  <a:pt x="552755" y="2273514"/>
                </a:lnTo>
                <a:lnTo>
                  <a:pt x="590366" y="2298013"/>
                </a:lnTo>
                <a:lnTo>
                  <a:pt x="628899" y="2321262"/>
                </a:lnTo>
                <a:lnTo>
                  <a:pt x="668321" y="2343229"/>
                </a:lnTo>
                <a:lnTo>
                  <a:pt x="708603" y="2363886"/>
                </a:lnTo>
                <a:lnTo>
                  <a:pt x="749711" y="2383201"/>
                </a:lnTo>
                <a:lnTo>
                  <a:pt x="791616" y="2401145"/>
                </a:lnTo>
                <a:lnTo>
                  <a:pt x="834286" y="2417687"/>
                </a:lnTo>
                <a:lnTo>
                  <a:pt x="877689" y="2432797"/>
                </a:lnTo>
                <a:lnTo>
                  <a:pt x="921795" y="2446444"/>
                </a:lnTo>
                <a:lnTo>
                  <a:pt x="966572" y="2458600"/>
                </a:lnTo>
                <a:lnTo>
                  <a:pt x="1011988" y="2469232"/>
                </a:lnTo>
                <a:lnTo>
                  <a:pt x="1058012" y="2478312"/>
                </a:lnTo>
                <a:lnTo>
                  <a:pt x="1104613" y="2485808"/>
                </a:lnTo>
                <a:lnTo>
                  <a:pt x="1151760" y="2491692"/>
                </a:lnTo>
                <a:lnTo>
                  <a:pt x="1199421" y="2495931"/>
                </a:lnTo>
                <a:lnTo>
                  <a:pt x="1247566" y="2498497"/>
                </a:lnTo>
                <a:lnTo>
                  <a:pt x="1296161" y="2499360"/>
                </a:lnTo>
                <a:lnTo>
                  <a:pt x="1344757" y="2498497"/>
                </a:lnTo>
                <a:lnTo>
                  <a:pt x="1392902" y="2495931"/>
                </a:lnTo>
                <a:lnTo>
                  <a:pt x="1440563" y="2491692"/>
                </a:lnTo>
                <a:lnTo>
                  <a:pt x="1487710" y="2485808"/>
                </a:lnTo>
                <a:lnTo>
                  <a:pt x="1534311" y="2478312"/>
                </a:lnTo>
                <a:lnTo>
                  <a:pt x="1580335" y="2469232"/>
                </a:lnTo>
                <a:lnTo>
                  <a:pt x="1625751" y="2458600"/>
                </a:lnTo>
                <a:lnTo>
                  <a:pt x="1670528" y="2446444"/>
                </a:lnTo>
                <a:lnTo>
                  <a:pt x="1714634" y="2432797"/>
                </a:lnTo>
                <a:lnTo>
                  <a:pt x="1758037" y="2417687"/>
                </a:lnTo>
                <a:lnTo>
                  <a:pt x="1800707" y="2401145"/>
                </a:lnTo>
                <a:lnTo>
                  <a:pt x="1842612" y="2383201"/>
                </a:lnTo>
                <a:lnTo>
                  <a:pt x="1883720" y="2363886"/>
                </a:lnTo>
                <a:lnTo>
                  <a:pt x="1924002" y="2343229"/>
                </a:lnTo>
                <a:lnTo>
                  <a:pt x="1963424" y="2321262"/>
                </a:lnTo>
                <a:lnTo>
                  <a:pt x="2001957" y="2298013"/>
                </a:lnTo>
                <a:lnTo>
                  <a:pt x="2039568" y="2273514"/>
                </a:lnTo>
                <a:lnTo>
                  <a:pt x="2076226" y="2247794"/>
                </a:lnTo>
                <a:lnTo>
                  <a:pt x="2111900" y="2220884"/>
                </a:lnTo>
                <a:lnTo>
                  <a:pt x="2146559" y="2192813"/>
                </a:lnTo>
                <a:lnTo>
                  <a:pt x="2180171" y="2163613"/>
                </a:lnTo>
                <a:lnTo>
                  <a:pt x="2212705" y="2133314"/>
                </a:lnTo>
                <a:lnTo>
                  <a:pt x="2244129" y="2101945"/>
                </a:lnTo>
                <a:lnTo>
                  <a:pt x="2274413" y="2069537"/>
                </a:lnTo>
                <a:lnTo>
                  <a:pt x="2303525" y="2036119"/>
                </a:lnTo>
                <a:lnTo>
                  <a:pt x="2331434" y="2001723"/>
                </a:lnTo>
                <a:lnTo>
                  <a:pt x="2358108" y="1966379"/>
                </a:lnTo>
                <a:lnTo>
                  <a:pt x="2383516" y="1930116"/>
                </a:lnTo>
                <a:lnTo>
                  <a:pt x="2407627" y="1892965"/>
                </a:lnTo>
                <a:lnTo>
                  <a:pt x="2430409" y="1854957"/>
                </a:lnTo>
                <a:lnTo>
                  <a:pt x="2451832" y="1816120"/>
                </a:lnTo>
                <a:lnTo>
                  <a:pt x="2471863" y="1776487"/>
                </a:lnTo>
                <a:lnTo>
                  <a:pt x="2490471" y="1736086"/>
                </a:lnTo>
                <a:lnTo>
                  <a:pt x="2507626" y="1694947"/>
                </a:lnTo>
                <a:lnTo>
                  <a:pt x="2523296" y="1653103"/>
                </a:lnTo>
                <a:lnTo>
                  <a:pt x="2537449" y="1610581"/>
                </a:lnTo>
                <a:lnTo>
                  <a:pt x="2550055" y="1567413"/>
                </a:lnTo>
                <a:lnTo>
                  <a:pt x="2561081" y="1523630"/>
                </a:lnTo>
                <a:lnTo>
                  <a:pt x="2570497" y="1479260"/>
                </a:lnTo>
                <a:lnTo>
                  <a:pt x="2578271" y="1434334"/>
                </a:lnTo>
                <a:lnTo>
                  <a:pt x="2584372" y="1388883"/>
                </a:lnTo>
                <a:lnTo>
                  <a:pt x="2588769" y="1342937"/>
                </a:lnTo>
                <a:lnTo>
                  <a:pt x="2591430" y="1296526"/>
                </a:lnTo>
                <a:lnTo>
                  <a:pt x="2592324" y="1249680"/>
                </a:lnTo>
                <a:lnTo>
                  <a:pt x="2591430" y="1202833"/>
                </a:lnTo>
                <a:lnTo>
                  <a:pt x="2588769" y="1156422"/>
                </a:lnTo>
                <a:lnTo>
                  <a:pt x="2584372" y="1110476"/>
                </a:lnTo>
                <a:lnTo>
                  <a:pt x="2578271" y="1065025"/>
                </a:lnTo>
                <a:lnTo>
                  <a:pt x="2570497" y="1020099"/>
                </a:lnTo>
                <a:lnTo>
                  <a:pt x="2561081" y="975729"/>
                </a:lnTo>
                <a:lnTo>
                  <a:pt x="2550055" y="931946"/>
                </a:lnTo>
                <a:lnTo>
                  <a:pt x="2537449" y="888778"/>
                </a:lnTo>
                <a:lnTo>
                  <a:pt x="2523296" y="846256"/>
                </a:lnTo>
                <a:lnTo>
                  <a:pt x="2507626" y="804412"/>
                </a:lnTo>
                <a:lnTo>
                  <a:pt x="2490471" y="763273"/>
                </a:lnTo>
                <a:lnTo>
                  <a:pt x="2471863" y="722872"/>
                </a:lnTo>
                <a:lnTo>
                  <a:pt x="2451832" y="683239"/>
                </a:lnTo>
                <a:lnTo>
                  <a:pt x="2430409" y="644402"/>
                </a:lnTo>
                <a:lnTo>
                  <a:pt x="2407627" y="606394"/>
                </a:lnTo>
                <a:lnTo>
                  <a:pt x="2383516" y="569243"/>
                </a:lnTo>
                <a:lnTo>
                  <a:pt x="2358108" y="532980"/>
                </a:lnTo>
                <a:lnTo>
                  <a:pt x="2331434" y="497636"/>
                </a:lnTo>
                <a:lnTo>
                  <a:pt x="2303525" y="463240"/>
                </a:lnTo>
                <a:lnTo>
                  <a:pt x="2274413" y="429822"/>
                </a:lnTo>
                <a:lnTo>
                  <a:pt x="2244129" y="397414"/>
                </a:lnTo>
                <a:lnTo>
                  <a:pt x="2212705" y="366045"/>
                </a:lnTo>
                <a:lnTo>
                  <a:pt x="2180171" y="335746"/>
                </a:lnTo>
                <a:lnTo>
                  <a:pt x="2146559" y="306546"/>
                </a:lnTo>
                <a:lnTo>
                  <a:pt x="2111900" y="278475"/>
                </a:lnTo>
                <a:lnTo>
                  <a:pt x="2076226" y="251565"/>
                </a:lnTo>
                <a:lnTo>
                  <a:pt x="2039568" y="225845"/>
                </a:lnTo>
                <a:lnTo>
                  <a:pt x="2001957" y="201346"/>
                </a:lnTo>
                <a:lnTo>
                  <a:pt x="1963424" y="178097"/>
                </a:lnTo>
                <a:lnTo>
                  <a:pt x="1924002" y="156130"/>
                </a:lnTo>
                <a:lnTo>
                  <a:pt x="1883720" y="135473"/>
                </a:lnTo>
                <a:lnTo>
                  <a:pt x="1842612" y="116158"/>
                </a:lnTo>
                <a:lnTo>
                  <a:pt x="1800707" y="98214"/>
                </a:lnTo>
                <a:lnTo>
                  <a:pt x="1758037" y="81672"/>
                </a:lnTo>
                <a:lnTo>
                  <a:pt x="1714634" y="66562"/>
                </a:lnTo>
                <a:lnTo>
                  <a:pt x="1670528" y="52915"/>
                </a:lnTo>
                <a:lnTo>
                  <a:pt x="1625751" y="40759"/>
                </a:lnTo>
                <a:lnTo>
                  <a:pt x="1580335" y="30127"/>
                </a:lnTo>
                <a:lnTo>
                  <a:pt x="1534311" y="21047"/>
                </a:lnTo>
                <a:lnTo>
                  <a:pt x="1487710" y="13551"/>
                </a:lnTo>
                <a:lnTo>
                  <a:pt x="1440563" y="7667"/>
                </a:lnTo>
                <a:lnTo>
                  <a:pt x="1392902" y="3428"/>
                </a:lnTo>
                <a:lnTo>
                  <a:pt x="1344757" y="862"/>
                </a:lnTo>
                <a:lnTo>
                  <a:pt x="1296161" y="0"/>
                </a:lnTo>
                <a:close/>
              </a:path>
            </a:pathLst>
          </a:custGeom>
          <a:solidFill>
            <a:srgbClr val="8FAADC"/>
          </a:solidFill>
        </p:spPr>
        <p:txBody>
          <a:bodyPr wrap="square" lIns="0" tIns="0" rIns="0" bIns="0" rtlCol="0"/>
          <a:lstStyle/>
          <a:p>
            <a:endParaRPr/>
          </a:p>
        </p:txBody>
      </p:sp>
      <p:sp>
        <p:nvSpPr>
          <p:cNvPr id="11" name="object 11"/>
          <p:cNvSpPr/>
          <p:nvPr/>
        </p:nvSpPr>
        <p:spPr>
          <a:xfrm>
            <a:off x="8119871" y="3450335"/>
            <a:ext cx="2592705" cy="2499360"/>
          </a:xfrm>
          <a:custGeom>
            <a:avLst/>
            <a:gdLst/>
            <a:ahLst/>
            <a:cxnLst/>
            <a:rect l="l" t="t" r="r" b="b"/>
            <a:pathLst>
              <a:path w="2592704" h="2499360">
                <a:moveTo>
                  <a:pt x="0" y="1249680"/>
                </a:moveTo>
                <a:lnTo>
                  <a:pt x="893" y="1202833"/>
                </a:lnTo>
                <a:lnTo>
                  <a:pt x="3554" y="1156422"/>
                </a:lnTo>
                <a:lnTo>
                  <a:pt x="7951" y="1110476"/>
                </a:lnTo>
                <a:lnTo>
                  <a:pt x="14052" y="1065025"/>
                </a:lnTo>
                <a:lnTo>
                  <a:pt x="21826" y="1020099"/>
                </a:lnTo>
                <a:lnTo>
                  <a:pt x="31242" y="975729"/>
                </a:lnTo>
                <a:lnTo>
                  <a:pt x="42268" y="931946"/>
                </a:lnTo>
                <a:lnTo>
                  <a:pt x="54874" y="888778"/>
                </a:lnTo>
                <a:lnTo>
                  <a:pt x="69027" y="846256"/>
                </a:lnTo>
                <a:lnTo>
                  <a:pt x="84697" y="804412"/>
                </a:lnTo>
                <a:lnTo>
                  <a:pt x="101852" y="763273"/>
                </a:lnTo>
                <a:lnTo>
                  <a:pt x="120460" y="722872"/>
                </a:lnTo>
                <a:lnTo>
                  <a:pt x="140491" y="683239"/>
                </a:lnTo>
                <a:lnTo>
                  <a:pt x="161914" y="644402"/>
                </a:lnTo>
                <a:lnTo>
                  <a:pt x="184696" y="606394"/>
                </a:lnTo>
                <a:lnTo>
                  <a:pt x="208807" y="569243"/>
                </a:lnTo>
                <a:lnTo>
                  <a:pt x="234215" y="532980"/>
                </a:lnTo>
                <a:lnTo>
                  <a:pt x="260889" y="497636"/>
                </a:lnTo>
                <a:lnTo>
                  <a:pt x="288798" y="463240"/>
                </a:lnTo>
                <a:lnTo>
                  <a:pt x="317910" y="429822"/>
                </a:lnTo>
                <a:lnTo>
                  <a:pt x="348194" y="397414"/>
                </a:lnTo>
                <a:lnTo>
                  <a:pt x="379618" y="366045"/>
                </a:lnTo>
                <a:lnTo>
                  <a:pt x="412152" y="335746"/>
                </a:lnTo>
                <a:lnTo>
                  <a:pt x="445764" y="306546"/>
                </a:lnTo>
                <a:lnTo>
                  <a:pt x="480423" y="278475"/>
                </a:lnTo>
                <a:lnTo>
                  <a:pt x="516097" y="251565"/>
                </a:lnTo>
                <a:lnTo>
                  <a:pt x="552755" y="225845"/>
                </a:lnTo>
                <a:lnTo>
                  <a:pt x="590366" y="201346"/>
                </a:lnTo>
                <a:lnTo>
                  <a:pt x="628899" y="178097"/>
                </a:lnTo>
                <a:lnTo>
                  <a:pt x="668321" y="156130"/>
                </a:lnTo>
                <a:lnTo>
                  <a:pt x="708603" y="135473"/>
                </a:lnTo>
                <a:lnTo>
                  <a:pt x="749711" y="116158"/>
                </a:lnTo>
                <a:lnTo>
                  <a:pt x="791616" y="98214"/>
                </a:lnTo>
                <a:lnTo>
                  <a:pt x="834286" y="81672"/>
                </a:lnTo>
                <a:lnTo>
                  <a:pt x="877689" y="66562"/>
                </a:lnTo>
                <a:lnTo>
                  <a:pt x="921795" y="52915"/>
                </a:lnTo>
                <a:lnTo>
                  <a:pt x="966572" y="40759"/>
                </a:lnTo>
                <a:lnTo>
                  <a:pt x="1011988" y="30127"/>
                </a:lnTo>
                <a:lnTo>
                  <a:pt x="1058012" y="21047"/>
                </a:lnTo>
                <a:lnTo>
                  <a:pt x="1104613" y="13551"/>
                </a:lnTo>
                <a:lnTo>
                  <a:pt x="1151760" y="7667"/>
                </a:lnTo>
                <a:lnTo>
                  <a:pt x="1199421" y="3428"/>
                </a:lnTo>
                <a:lnTo>
                  <a:pt x="1247566" y="862"/>
                </a:lnTo>
                <a:lnTo>
                  <a:pt x="1296161" y="0"/>
                </a:lnTo>
                <a:lnTo>
                  <a:pt x="1344757" y="862"/>
                </a:lnTo>
                <a:lnTo>
                  <a:pt x="1392902" y="3428"/>
                </a:lnTo>
                <a:lnTo>
                  <a:pt x="1440563" y="7667"/>
                </a:lnTo>
                <a:lnTo>
                  <a:pt x="1487710" y="13551"/>
                </a:lnTo>
                <a:lnTo>
                  <a:pt x="1534311" y="21047"/>
                </a:lnTo>
                <a:lnTo>
                  <a:pt x="1580335" y="30127"/>
                </a:lnTo>
                <a:lnTo>
                  <a:pt x="1625751" y="40759"/>
                </a:lnTo>
                <a:lnTo>
                  <a:pt x="1670528" y="52915"/>
                </a:lnTo>
                <a:lnTo>
                  <a:pt x="1714634" y="66562"/>
                </a:lnTo>
                <a:lnTo>
                  <a:pt x="1758037" y="81672"/>
                </a:lnTo>
                <a:lnTo>
                  <a:pt x="1800707" y="98214"/>
                </a:lnTo>
                <a:lnTo>
                  <a:pt x="1842612" y="116158"/>
                </a:lnTo>
                <a:lnTo>
                  <a:pt x="1883720" y="135473"/>
                </a:lnTo>
                <a:lnTo>
                  <a:pt x="1924002" y="156130"/>
                </a:lnTo>
                <a:lnTo>
                  <a:pt x="1963424" y="178097"/>
                </a:lnTo>
                <a:lnTo>
                  <a:pt x="2001957" y="201346"/>
                </a:lnTo>
                <a:lnTo>
                  <a:pt x="2039568" y="225845"/>
                </a:lnTo>
                <a:lnTo>
                  <a:pt x="2076226" y="251565"/>
                </a:lnTo>
                <a:lnTo>
                  <a:pt x="2111900" y="278475"/>
                </a:lnTo>
                <a:lnTo>
                  <a:pt x="2146559" y="306546"/>
                </a:lnTo>
                <a:lnTo>
                  <a:pt x="2180171" y="335746"/>
                </a:lnTo>
                <a:lnTo>
                  <a:pt x="2212705" y="366045"/>
                </a:lnTo>
                <a:lnTo>
                  <a:pt x="2244129" y="397414"/>
                </a:lnTo>
                <a:lnTo>
                  <a:pt x="2274413" y="429822"/>
                </a:lnTo>
                <a:lnTo>
                  <a:pt x="2303525" y="463240"/>
                </a:lnTo>
                <a:lnTo>
                  <a:pt x="2331434" y="497636"/>
                </a:lnTo>
                <a:lnTo>
                  <a:pt x="2358108" y="532980"/>
                </a:lnTo>
                <a:lnTo>
                  <a:pt x="2383516" y="569243"/>
                </a:lnTo>
                <a:lnTo>
                  <a:pt x="2407627" y="606394"/>
                </a:lnTo>
                <a:lnTo>
                  <a:pt x="2430409" y="644402"/>
                </a:lnTo>
                <a:lnTo>
                  <a:pt x="2451832" y="683239"/>
                </a:lnTo>
                <a:lnTo>
                  <a:pt x="2471863" y="722872"/>
                </a:lnTo>
                <a:lnTo>
                  <a:pt x="2490471" y="763273"/>
                </a:lnTo>
                <a:lnTo>
                  <a:pt x="2507626" y="804412"/>
                </a:lnTo>
                <a:lnTo>
                  <a:pt x="2523296" y="846256"/>
                </a:lnTo>
                <a:lnTo>
                  <a:pt x="2537449" y="888778"/>
                </a:lnTo>
                <a:lnTo>
                  <a:pt x="2550055" y="931946"/>
                </a:lnTo>
                <a:lnTo>
                  <a:pt x="2561081" y="975729"/>
                </a:lnTo>
                <a:lnTo>
                  <a:pt x="2570497" y="1020099"/>
                </a:lnTo>
                <a:lnTo>
                  <a:pt x="2578271" y="1065025"/>
                </a:lnTo>
                <a:lnTo>
                  <a:pt x="2584372" y="1110476"/>
                </a:lnTo>
                <a:lnTo>
                  <a:pt x="2588769" y="1156422"/>
                </a:lnTo>
                <a:lnTo>
                  <a:pt x="2591430" y="1202833"/>
                </a:lnTo>
                <a:lnTo>
                  <a:pt x="2592324" y="1249680"/>
                </a:lnTo>
                <a:lnTo>
                  <a:pt x="2591430" y="1296526"/>
                </a:lnTo>
                <a:lnTo>
                  <a:pt x="2588769" y="1342937"/>
                </a:lnTo>
                <a:lnTo>
                  <a:pt x="2584372" y="1388883"/>
                </a:lnTo>
                <a:lnTo>
                  <a:pt x="2578271" y="1434334"/>
                </a:lnTo>
                <a:lnTo>
                  <a:pt x="2570497" y="1479260"/>
                </a:lnTo>
                <a:lnTo>
                  <a:pt x="2561081" y="1523630"/>
                </a:lnTo>
                <a:lnTo>
                  <a:pt x="2550055" y="1567413"/>
                </a:lnTo>
                <a:lnTo>
                  <a:pt x="2537449" y="1610581"/>
                </a:lnTo>
                <a:lnTo>
                  <a:pt x="2523296" y="1653103"/>
                </a:lnTo>
                <a:lnTo>
                  <a:pt x="2507626" y="1694947"/>
                </a:lnTo>
                <a:lnTo>
                  <a:pt x="2490471" y="1736086"/>
                </a:lnTo>
                <a:lnTo>
                  <a:pt x="2471863" y="1776487"/>
                </a:lnTo>
                <a:lnTo>
                  <a:pt x="2451832" y="1816120"/>
                </a:lnTo>
                <a:lnTo>
                  <a:pt x="2430409" y="1854957"/>
                </a:lnTo>
                <a:lnTo>
                  <a:pt x="2407627" y="1892965"/>
                </a:lnTo>
                <a:lnTo>
                  <a:pt x="2383516" y="1930116"/>
                </a:lnTo>
                <a:lnTo>
                  <a:pt x="2358108" y="1966379"/>
                </a:lnTo>
                <a:lnTo>
                  <a:pt x="2331434" y="2001723"/>
                </a:lnTo>
                <a:lnTo>
                  <a:pt x="2303525" y="2036119"/>
                </a:lnTo>
                <a:lnTo>
                  <a:pt x="2274413" y="2069537"/>
                </a:lnTo>
                <a:lnTo>
                  <a:pt x="2244129" y="2101945"/>
                </a:lnTo>
                <a:lnTo>
                  <a:pt x="2212705" y="2133314"/>
                </a:lnTo>
                <a:lnTo>
                  <a:pt x="2180171" y="2163613"/>
                </a:lnTo>
                <a:lnTo>
                  <a:pt x="2146559" y="2192813"/>
                </a:lnTo>
                <a:lnTo>
                  <a:pt x="2111900" y="2220884"/>
                </a:lnTo>
                <a:lnTo>
                  <a:pt x="2076226" y="2247794"/>
                </a:lnTo>
                <a:lnTo>
                  <a:pt x="2039568" y="2273514"/>
                </a:lnTo>
                <a:lnTo>
                  <a:pt x="2001957" y="2298013"/>
                </a:lnTo>
                <a:lnTo>
                  <a:pt x="1963424" y="2321262"/>
                </a:lnTo>
                <a:lnTo>
                  <a:pt x="1924002" y="2343229"/>
                </a:lnTo>
                <a:lnTo>
                  <a:pt x="1883720" y="2363886"/>
                </a:lnTo>
                <a:lnTo>
                  <a:pt x="1842612" y="2383201"/>
                </a:lnTo>
                <a:lnTo>
                  <a:pt x="1800707" y="2401145"/>
                </a:lnTo>
                <a:lnTo>
                  <a:pt x="1758037" y="2417687"/>
                </a:lnTo>
                <a:lnTo>
                  <a:pt x="1714634" y="2432797"/>
                </a:lnTo>
                <a:lnTo>
                  <a:pt x="1670528" y="2446444"/>
                </a:lnTo>
                <a:lnTo>
                  <a:pt x="1625751" y="2458600"/>
                </a:lnTo>
                <a:lnTo>
                  <a:pt x="1580335" y="2469232"/>
                </a:lnTo>
                <a:lnTo>
                  <a:pt x="1534311" y="2478312"/>
                </a:lnTo>
                <a:lnTo>
                  <a:pt x="1487710" y="2485808"/>
                </a:lnTo>
                <a:lnTo>
                  <a:pt x="1440563" y="2491692"/>
                </a:lnTo>
                <a:lnTo>
                  <a:pt x="1392902" y="2495931"/>
                </a:lnTo>
                <a:lnTo>
                  <a:pt x="1344757" y="2498497"/>
                </a:lnTo>
                <a:lnTo>
                  <a:pt x="1296161" y="2499360"/>
                </a:lnTo>
                <a:lnTo>
                  <a:pt x="1247566" y="2498497"/>
                </a:lnTo>
                <a:lnTo>
                  <a:pt x="1199421" y="2495931"/>
                </a:lnTo>
                <a:lnTo>
                  <a:pt x="1151760" y="2491692"/>
                </a:lnTo>
                <a:lnTo>
                  <a:pt x="1104613" y="2485808"/>
                </a:lnTo>
                <a:lnTo>
                  <a:pt x="1058012" y="2478312"/>
                </a:lnTo>
                <a:lnTo>
                  <a:pt x="1011988" y="2469232"/>
                </a:lnTo>
                <a:lnTo>
                  <a:pt x="966572" y="2458600"/>
                </a:lnTo>
                <a:lnTo>
                  <a:pt x="921795" y="2446444"/>
                </a:lnTo>
                <a:lnTo>
                  <a:pt x="877689" y="2432797"/>
                </a:lnTo>
                <a:lnTo>
                  <a:pt x="834286" y="2417687"/>
                </a:lnTo>
                <a:lnTo>
                  <a:pt x="791616" y="2401145"/>
                </a:lnTo>
                <a:lnTo>
                  <a:pt x="749711" y="2383201"/>
                </a:lnTo>
                <a:lnTo>
                  <a:pt x="708603" y="2363886"/>
                </a:lnTo>
                <a:lnTo>
                  <a:pt x="668321" y="2343229"/>
                </a:lnTo>
                <a:lnTo>
                  <a:pt x="628899" y="2321262"/>
                </a:lnTo>
                <a:lnTo>
                  <a:pt x="590366" y="2298013"/>
                </a:lnTo>
                <a:lnTo>
                  <a:pt x="552755" y="2273514"/>
                </a:lnTo>
                <a:lnTo>
                  <a:pt x="516097" y="2247794"/>
                </a:lnTo>
                <a:lnTo>
                  <a:pt x="480423" y="2220884"/>
                </a:lnTo>
                <a:lnTo>
                  <a:pt x="445764" y="2192813"/>
                </a:lnTo>
                <a:lnTo>
                  <a:pt x="412152" y="2163613"/>
                </a:lnTo>
                <a:lnTo>
                  <a:pt x="379618" y="2133314"/>
                </a:lnTo>
                <a:lnTo>
                  <a:pt x="348194" y="2101945"/>
                </a:lnTo>
                <a:lnTo>
                  <a:pt x="317910" y="2069537"/>
                </a:lnTo>
                <a:lnTo>
                  <a:pt x="288798" y="2036119"/>
                </a:lnTo>
                <a:lnTo>
                  <a:pt x="260889" y="2001723"/>
                </a:lnTo>
                <a:lnTo>
                  <a:pt x="234215" y="1966379"/>
                </a:lnTo>
                <a:lnTo>
                  <a:pt x="208807" y="1930116"/>
                </a:lnTo>
                <a:lnTo>
                  <a:pt x="184696" y="1892965"/>
                </a:lnTo>
                <a:lnTo>
                  <a:pt x="161914" y="1854957"/>
                </a:lnTo>
                <a:lnTo>
                  <a:pt x="140491" y="1816120"/>
                </a:lnTo>
                <a:lnTo>
                  <a:pt x="120460" y="1776487"/>
                </a:lnTo>
                <a:lnTo>
                  <a:pt x="101852" y="1736086"/>
                </a:lnTo>
                <a:lnTo>
                  <a:pt x="84697" y="1694947"/>
                </a:lnTo>
                <a:lnTo>
                  <a:pt x="69027" y="1653103"/>
                </a:lnTo>
                <a:lnTo>
                  <a:pt x="54874" y="1610581"/>
                </a:lnTo>
                <a:lnTo>
                  <a:pt x="42268" y="1567413"/>
                </a:lnTo>
                <a:lnTo>
                  <a:pt x="31242" y="1523630"/>
                </a:lnTo>
                <a:lnTo>
                  <a:pt x="21826" y="1479260"/>
                </a:lnTo>
                <a:lnTo>
                  <a:pt x="14052" y="1434334"/>
                </a:lnTo>
                <a:lnTo>
                  <a:pt x="7951" y="1388883"/>
                </a:lnTo>
                <a:lnTo>
                  <a:pt x="3554" y="1342937"/>
                </a:lnTo>
                <a:lnTo>
                  <a:pt x="893" y="1296526"/>
                </a:lnTo>
                <a:lnTo>
                  <a:pt x="0" y="1249680"/>
                </a:lnTo>
                <a:close/>
              </a:path>
            </a:pathLst>
          </a:custGeom>
          <a:ln w="12192">
            <a:solidFill>
              <a:srgbClr val="B4C6E7"/>
            </a:solidFill>
          </a:ln>
        </p:spPr>
        <p:txBody>
          <a:bodyPr wrap="square" lIns="0" tIns="0" rIns="0" bIns="0" rtlCol="0"/>
          <a:lstStyle/>
          <a:p>
            <a:endParaRPr/>
          </a:p>
        </p:txBody>
      </p:sp>
      <p:sp>
        <p:nvSpPr>
          <p:cNvPr id="12" name="object 12"/>
          <p:cNvSpPr txBox="1"/>
          <p:nvPr/>
        </p:nvSpPr>
        <p:spPr>
          <a:xfrm>
            <a:off x="8727693" y="3981653"/>
            <a:ext cx="1379220" cy="1123950"/>
          </a:xfrm>
          <a:prstGeom prst="rect">
            <a:avLst/>
          </a:prstGeom>
        </p:spPr>
        <p:txBody>
          <a:bodyPr vert="horz" wrap="square" lIns="0" tIns="12700" rIns="0" bIns="0" rtlCol="0">
            <a:spAutoFit/>
          </a:bodyPr>
          <a:lstStyle/>
          <a:p>
            <a:pPr marL="12065" marR="5080" indent="-635" algn="ctr">
              <a:lnSpc>
                <a:spcPct val="100000"/>
              </a:lnSpc>
              <a:spcBef>
                <a:spcPts val="100"/>
              </a:spcBef>
            </a:pPr>
            <a:r>
              <a:rPr sz="2400" spc="-85" dirty="0">
                <a:solidFill>
                  <a:srgbClr val="FFFFFF"/>
                </a:solidFill>
                <a:latin typeface="Arial"/>
                <a:cs typeface="Arial"/>
              </a:rPr>
              <a:t>Patient  </a:t>
            </a:r>
            <a:r>
              <a:rPr sz="2400" spc="-125" dirty="0">
                <a:solidFill>
                  <a:srgbClr val="FFFFFF"/>
                </a:solidFill>
                <a:latin typeface="Arial"/>
                <a:cs typeface="Arial"/>
              </a:rPr>
              <a:t>educ</a:t>
            </a:r>
            <a:r>
              <a:rPr sz="2400" spc="-215" dirty="0">
                <a:solidFill>
                  <a:srgbClr val="FFFFFF"/>
                </a:solidFill>
                <a:latin typeface="Arial"/>
                <a:cs typeface="Arial"/>
              </a:rPr>
              <a:t>a</a:t>
            </a:r>
            <a:r>
              <a:rPr sz="2400" spc="50" dirty="0">
                <a:solidFill>
                  <a:srgbClr val="FFFFFF"/>
                </a:solidFill>
                <a:latin typeface="Arial"/>
                <a:cs typeface="Arial"/>
              </a:rPr>
              <a:t>tion/  </a:t>
            </a:r>
            <a:r>
              <a:rPr sz="2400" spc="-114" dirty="0">
                <a:solidFill>
                  <a:srgbClr val="FFFFFF"/>
                </a:solidFill>
                <a:latin typeface="Arial"/>
                <a:cs typeface="Arial"/>
              </a:rPr>
              <a:t>advice</a:t>
            </a:r>
            <a:endParaRPr sz="2400">
              <a:latin typeface="Arial"/>
              <a:cs typeface="Arial"/>
            </a:endParaRPr>
          </a:p>
        </p:txBody>
      </p:sp>
      <p:sp>
        <p:nvSpPr>
          <p:cNvPr id="13" name="object 13"/>
          <p:cNvSpPr/>
          <p:nvPr/>
        </p:nvSpPr>
        <p:spPr>
          <a:xfrm>
            <a:off x="4295394" y="4926329"/>
            <a:ext cx="288290" cy="144145"/>
          </a:xfrm>
          <a:custGeom>
            <a:avLst/>
            <a:gdLst/>
            <a:ahLst/>
            <a:cxnLst/>
            <a:rect l="l" t="t" r="r" b="b"/>
            <a:pathLst>
              <a:path w="288289" h="144145">
                <a:moveTo>
                  <a:pt x="288035" y="0"/>
                </a:moveTo>
                <a:lnTo>
                  <a:pt x="0" y="0"/>
                </a:lnTo>
                <a:lnTo>
                  <a:pt x="0" y="144018"/>
                </a:lnTo>
                <a:lnTo>
                  <a:pt x="288035" y="144018"/>
                </a:lnTo>
                <a:lnTo>
                  <a:pt x="288035" y="0"/>
                </a:lnTo>
                <a:close/>
              </a:path>
            </a:pathLst>
          </a:custGeom>
          <a:solidFill>
            <a:srgbClr val="8FAADC"/>
          </a:solidFill>
        </p:spPr>
        <p:txBody>
          <a:bodyPr wrap="square" lIns="0" tIns="0" rIns="0" bIns="0" rtlCol="0"/>
          <a:lstStyle/>
          <a:p>
            <a:endParaRPr/>
          </a:p>
        </p:txBody>
      </p:sp>
      <p:sp>
        <p:nvSpPr>
          <p:cNvPr id="14" name="object 14"/>
          <p:cNvSpPr/>
          <p:nvPr/>
        </p:nvSpPr>
        <p:spPr>
          <a:xfrm>
            <a:off x="4151376" y="4638294"/>
            <a:ext cx="576580" cy="288290"/>
          </a:xfrm>
          <a:custGeom>
            <a:avLst/>
            <a:gdLst/>
            <a:ahLst/>
            <a:cxnLst/>
            <a:rect l="l" t="t" r="r" b="b"/>
            <a:pathLst>
              <a:path w="576579" h="288289">
                <a:moveTo>
                  <a:pt x="576072" y="0"/>
                </a:moveTo>
                <a:lnTo>
                  <a:pt x="0" y="0"/>
                </a:lnTo>
                <a:lnTo>
                  <a:pt x="0" y="288035"/>
                </a:lnTo>
                <a:lnTo>
                  <a:pt x="576072" y="288035"/>
                </a:lnTo>
                <a:lnTo>
                  <a:pt x="576072" y="0"/>
                </a:lnTo>
                <a:close/>
              </a:path>
            </a:pathLst>
          </a:custGeom>
          <a:solidFill>
            <a:srgbClr val="8FAADC"/>
          </a:solidFill>
        </p:spPr>
        <p:txBody>
          <a:bodyPr wrap="square" lIns="0" tIns="0" rIns="0" bIns="0" rtlCol="0"/>
          <a:lstStyle/>
          <a:p>
            <a:endParaRPr/>
          </a:p>
        </p:txBody>
      </p:sp>
      <p:sp>
        <p:nvSpPr>
          <p:cNvPr id="15" name="object 15"/>
          <p:cNvSpPr/>
          <p:nvPr/>
        </p:nvSpPr>
        <p:spPr>
          <a:xfrm>
            <a:off x="4295394" y="4494276"/>
            <a:ext cx="288290" cy="144145"/>
          </a:xfrm>
          <a:custGeom>
            <a:avLst/>
            <a:gdLst/>
            <a:ahLst/>
            <a:cxnLst/>
            <a:rect l="l" t="t" r="r" b="b"/>
            <a:pathLst>
              <a:path w="288289" h="144145">
                <a:moveTo>
                  <a:pt x="288035" y="0"/>
                </a:moveTo>
                <a:lnTo>
                  <a:pt x="0" y="0"/>
                </a:lnTo>
                <a:lnTo>
                  <a:pt x="0" y="144018"/>
                </a:lnTo>
                <a:lnTo>
                  <a:pt x="288035" y="144018"/>
                </a:lnTo>
                <a:lnTo>
                  <a:pt x="288035" y="0"/>
                </a:lnTo>
                <a:close/>
              </a:path>
            </a:pathLst>
          </a:custGeom>
          <a:solidFill>
            <a:srgbClr val="8FAADC"/>
          </a:solidFill>
        </p:spPr>
        <p:txBody>
          <a:bodyPr wrap="square" lIns="0" tIns="0" rIns="0" bIns="0" rtlCol="0"/>
          <a:lstStyle/>
          <a:p>
            <a:endParaRPr/>
          </a:p>
        </p:txBody>
      </p:sp>
      <p:sp>
        <p:nvSpPr>
          <p:cNvPr id="16" name="object 16"/>
          <p:cNvSpPr/>
          <p:nvPr/>
        </p:nvSpPr>
        <p:spPr>
          <a:xfrm>
            <a:off x="4151376" y="4494276"/>
            <a:ext cx="576580" cy="576580"/>
          </a:xfrm>
          <a:custGeom>
            <a:avLst/>
            <a:gdLst/>
            <a:ahLst/>
            <a:cxnLst/>
            <a:rect l="l" t="t" r="r" b="b"/>
            <a:pathLst>
              <a:path w="576579" h="576579">
                <a:moveTo>
                  <a:pt x="0" y="144018"/>
                </a:moveTo>
                <a:lnTo>
                  <a:pt x="144018" y="144018"/>
                </a:lnTo>
                <a:lnTo>
                  <a:pt x="144018" y="0"/>
                </a:lnTo>
                <a:lnTo>
                  <a:pt x="432053" y="0"/>
                </a:lnTo>
                <a:lnTo>
                  <a:pt x="432053" y="144018"/>
                </a:lnTo>
                <a:lnTo>
                  <a:pt x="576072" y="144018"/>
                </a:lnTo>
                <a:lnTo>
                  <a:pt x="576072" y="432054"/>
                </a:lnTo>
                <a:lnTo>
                  <a:pt x="432053" y="432054"/>
                </a:lnTo>
                <a:lnTo>
                  <a:pt x="432053" y="576072"/>
                </a:lnTo>
                <a:lnTo>
                  <a:pt x="144018" y="576072"/>
                </a:lnTo>
                <a:lnTo>
                  <a:pt x="144018" y="432054"/>
                </a:lnTo>
                <a:lnTo>
                  <a:pt x="0" y="432054"/>
                </a:lnTo>
                <a:lnTo>
                  <a:pt x="0" y="144018"/>
                </a:lnTo>
                <a:close/>
              </a:path>
            </a:pathLst>
          </a:custGeom>
          <a:ln w="12192">
            <a:solidFill>
              <a:srgbClr val="2E528F"/>
            </a:solidFill>
          </a:ln>
        </p:spPr>
        <p:txBody>
          <a:bodyPr wrap="square" lIns="0" tIns="0" rIns="0" bIns="0" rtlCol="0"/>
          <a:lstStyle/>
          <a:p>
            <a:endParaRPr/>
          </a:p>
        </p:txBody>
      </p:sp>
      <p:sp>
        <p:nvSpPr>
          <p:cNvPr id="17" name="object 17"/>
          <p:cNvSpPr/>
          <p:nvPr/>
        </p:nvSpPr>
        <p:spPr>
          <a:xfrm>
            <a:off x="7611618" y="4827270"/>
            <a:ext cx="288290" cy="144145"/>
          </a:xfrm>
          <a:custGeom>
            <a:avLst/>
            <a:gdLst/>
            <a:ahLst/>
            <a:cxnLst/>
            <a:rect l="l" t="t" r="r" b="b"/>
            <a:pathLst>
              <a:path w="288290" h="144145">
                <a:moveTo>
                  <a:pt x="288035" y="0"/>
                </a:moveTo>
                <a:lnTo>
                  <a:pt x="0" y="0"/>
                </a:lnTo>
                <a:lnTo>
                  <a:pt x="0" y="144017"/>
                </a:lnTo>
                <a:lnTo>
                  <a:pt x="288035" y="144017"/>
                </a:lnTo>
                <a:lnTo>
                  <a:pt x="288035" y="0"/>
                </a:lnTo>
                <a:close/>
              </a:path>
            </a:pathLst>
          </a:custGeom>
          <a:solidFill>
            <a:srgbClr val="8FAADC"/>
          </a:solidFill>
        </p:spPr>
        <p:txBody>
          <a:bodyPr wrap="square" lIns="0" tIns="0" rIns="0" bIns="0" rtlCol="0"/>
          <a:lstStyle/>
          <a:p>
            <a:endParaRPr/>
          </a:p>
        </p:txBody>
      </p:sp>
      <p:sp>
        <p:nvSpPr>
          <p:cNvPr id="18" name="object 18"/>
          <p:cNvSpPr/>
          <p:nvPr/>
        </p:nvSpPr>
        <p:spPr>
          <a:xfrm>
            <a:off x="7467600" y="4539234"/>
            <a:ext cx="576580" cy="288290"/>
          </a:xfrm>
          <a:custGeom>
            <a:avLst/>
            <a:gdLst/>
            <a:ahLst/>
            <a:cxnLst/>
            <a:rect l="l" t="t" r="r" b="b"/>
            <a:pathLst>
              <a:path w="576579" h="288289">
                <a:moveTo>
                  <a:pt x="576072" y="0"/>
                </a:moveTo>
                <a:lnTo>
                  <a:pt x="0" y="0"/>
                </a:lnTo>
                <a:lnTo>
                  <a:pt x="0" y="288036"/>
                </a:lnTo>
                <a:lnTo>
                  <a:pt x="576072" y="288036"/>
                </a:lnTo>
                <a:lnTo>
                  <a:pt x="576072" y="0"/>
                </a:lnTo>
                <a:close/>
              </a:path>
            </a:pathLst>
          </a:custGeom>
          <a:solidFill>
            <a:srgbClr val="8FAADC"/>
          </a:solidFill>
        </p:spPr>
        <p:txBody>
          <a:bodyPr wrap="square" lIns="0" tIns="0" rIns="0" bIns="0" rtlCol="0"/>
          <a:lstStyle/>
          <a:p>
            <a:endParaRPr/>
          </a:p>
        </p:txBody>
      </p:sp>
      <p:sp>
        <p:nvSpPr>
          <p:cNvPr id="19" name="object 19"/>
          <p:cNvSpPr/>
          <p:nvPr/>
        </p:nvSpPr>
        <p:spPr>
          <a:xfrm>
            <a:off x="7611618" y="4395215"/>
            <a:ext cx="288290" cy="144145"/>
          </a:xfrm>
          <a:custGeom>
            <a:avLst/>
            <a:gdLst/>
            <a:ahLst/>
            <a:cxnLst/>
            <a:rect l="l" t="t" r="r" b="b"/>
            <a:pathLst>
              <a:path w="288290" h="144145">
                <a:moveTo>
                  <a:pt x="288035" y="0"/>
                </a:moveTo>
                <a:lnTo>
                  <a:pt x="0" y="0"/>
                </a:lnTo>
                <a:lnTo>
                  <a:pt x="0" y="144017"/>
                </a:lnTo>
                <a:lnTo>
                  <a:pt x="288035" y="144017"/>
                </a:lnTo>
                <a:lnTo>
                  <a:pt x="288035" y="0"/>
                </a:lnTo>
                <a:close/>
              </a:path>
            </a:pathLst>
          </a:custGeom>
          <a:solidFill>
            <a:srgbClr val="8FAADC"/>
          </a:solidFill>
        </p:spPr>
        <p:txBody>
          <a:bodyPr wrap="square" lIns="0" tIns="0" rIns="0" bIns="0" rtlCol="0"/>
          <a:lstStyle/>
          <a:p>
            <a:endParaRPr/>
          </a:p>
        </p:txBody>
      </p:sp>
      <p:sp>
        <p:nvSpPr>
          <p:cNvPr id="20" name="object 20"/>
          <p:cNvSpPr/>
          <p:nvPr/>
        </p:nvSpPr>
        <p:spPr>
          <a:xfrm>
            <a:off x="7467600" y="4395215"/>
            <a:ext cx="576580" cy="576580"/>
          </a:xfrm>
          <a:custGeom>
            <a:avLst/>
            <a:gdLst/>
            <a:ahLst/>
            <a:cxnLst/>
            <a:rect l="l" t="t" r="r" b="b"/>
            <a:pathLst>
              <a:path w="576579" h="576579">
                <a:moveTo>
                  <a:pt x="0" y="144017"/>
                </a:moveTo>
                <a:lnTo>
                  <a:pt x="144018" y="144017"/>
                </a:lnTo>
                <a:lnTo>
                  <a:pt x="144018" y="0"/>
                </a:lnTo>
                <a:lnTo>
                  <a:pt x="432053" y="0"/>
                </a:lnTo>
                <a:lnTo>
                  <a:pt x="432053" y="144017"/>
                </a:lnTo>
                <a:lnTo>
                  <a:pt x="576072" y="144017"/>
                </a:lnTo>
                <a:lnTo>
                  <a:pt x="576072" y="432053"/>
                </a:lnTo>
                <a:lnTo>
                  <a:pt x="432053" y="432053"/>
                </a:lnTo>
                <a:lnTo>
                  <a:pt x="432053" y="576071"/>
                </a:lnTo>
                <a:lnTo>
                  <a:pt x="144018" y="576071"/>
                </a:lnTo>
                <a:lnTo>
                  <a:pt x="144018" y="432053"/>
                </a:lnTo>
                <a:lnTo>
                  <a:pt x="0" y="432053"/>
                </a:lnTo>
                <a:lnTo>
                  <a:pt x="0" y="144017"/>
                </a:lnTo>
                <a:close/>
              </a:path>
            </a:pathLst>
          </a:custGeom>
          <a:ln w="12192">
            <a:solidFill>
              <a:srgbClr val="2E528F"/>
            </a:solidFill>
          </a:ln>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object 2"/>
          <p:cNvSpPr txBox="1"/>
          <p:nvPr/>
        </p:nvSpPr>
        <p:spPr>
          <a:xfrm>
            <a:off x="630123" y="1309671"/>
            <a:ext cx="8712835" cy="4133215"/>
          </a:xfrm>
          <a:prstGeom prst="rect">
            <a:avLst/>
          </a:prstGeom>
        </p:spPr>
        <p:txBody>
          <a:bodyPr vert="horz" wrap="square" lIns="0" tIns="102870" rIns="0" bIns="0" rtlCol="0">
            <a:spAutoFit/>
          </a:bodyPr>
          <a:lstStyle/>
          <a:p>
            <a:pPr marL="241300" indent="-228600">
              <a:lnSpc>
                <a:spcPct val="100000"/>
              </a:lnSpc>
              <a:spcBef>
                <a:spcPts val="810"/>
              </a:spcBef>
              <a:buChar char="•"/>
              <a:tabLst>
                <a:tab pos="241300" algn="l"/>
              </a:tabLst>
            </a:pPr>
            <a:r>
              <a:rPr sz="2400" spc="-65" dirty="0">
                <a:latin typeface="Arial"/>
                <a:cs typeface="Arial"/>
              </a:rPr>
              <a:t>Spinal </a:t>
            </a:r>
            <a:r>
              <a:rPr sz="2400" spc="-20" dirty="0">
                <a:latin typeface="Arial"/>
                <a:cs typeface="Arial"/>
              </a:rPr>
              <a:t>inflammation </a:t>
            </a:r>
            <a:r>
              <a:rPr sz="2400" spc="-50" dirty="0">
                <a:latin typeface="Arial"/>
                <a:cs typeface="Arial"/>
              </a:rPr>
              <a:t>inc. sacroiliac</a:t>
            </a:r>
            <a:r>
              <a:rPr sz="2400" spc="-135" dirty="0">
                <a:latin typeface="Arial"/>
                <a:cs typeface="Arial"/>
              </a:rPr>
              <a:t> </a:t>
            </a:r>
            <a:r>
              <a:rPr sz="2400" spc="-20" dirty="0">
                <a:latin typeface="Arial"/>
                <a:cs typeface="Arial"/>
              </a:rPr>
              <a:t>joints</a:t>
            </a:r>
            <a:endParaRPr sz="2400" dirty="0">
              <a:latin typeface="Arial"/>
              <a:cs typeface="Arial"/>
            </a:endParaRPr>
          </a:p>
          <a:p>
            <a:pPr marL="241300" indent="-228600">
              <a:lnSpc>
                <a:spcPct val="100000"/>
              </a:lnSpc>
              <a:spcBef>
                <a:spcPts val="715"/>
              </a:spcBef>
              <a:buChar char="•"/>
              <a:tabLst>
                <a:tab pos="241300" algn="l"/>
              </a:tabLst>
            </a:pPr>
            <a:r>
              <a:rPr sz="2400" spc="-50" dirty="0">
                <a:latin typeface="Arial"/>
                <a:cs typeface="Arial"/>
              </a:rPr>
              <a:t>Enthesitis, </a:t>
            </a:r>
            <a:r>
              <a:rPr sz="2400" spc="-75" dirty="0">
                <a:latin typeface="Arial"/>
                <a:cs typeface="Arial"/>
              </a:rPr>
              <a:t>Uveitis,</a:t>
            </a:r>
            <a:r>
              <a:rPr sz="2400" spc="-120" dirty="0">
                <a:latin typeface="Arial"/>
                <a:cs typeface="Arial"/>
              </a:rPr>
              <a:t> </a:t>
            </a:r>
            <a:r>
              <a:rPr sz="2400" spc="-60" dirty="0">
                <a:latin typeface="Arial"/>
                <a:cs typeface="Arial"/>
              </a:rPr>
              <a:t>Costochondritis</a:t>
            </a:r>
            <a:endParaRPr sz="2400" dirty="0">
              <a:latin typeface="Arial"/>
              <a:cs typeface="Arial"/>
            </a:endParaRPr>
          </a:p>
          <a:p>
            <a:pPr marL="241300" indent="-228600">
              <a:lnSpc>
                <a:spcPct val="100000"/>
              </a:lnSpc>
              <a:spcBef>
                <a:spcPts val="720"/>
              </a:spcBef>
              <a:buChar char="•"/>
              <a:tabLst>
                <a:tab pos="241300" algn="l"/>
              </a:tabLst>
            </a:pPr>
            <a:r>
              <a:rPr sz="2400" spc="-65" dirty="0">
                <a:latin typeface="Arial"/>
                <a:cs typeface="Arial"/>
              </a:rPr>
              <a:t>Peripheral </a:t>
            </a:r>
            <a:r>
              <a:rPr sz="2400" spc="70" dirty="0">
                <a:latin typeface="Arial"/>
                <a:cs typeface="Arial"/>
              </a:rPr>
              <a:t>– </a:t>
            </a:r>
            <a:r>
              <a:rPr sz="2400" spc="-55" dirty="0">
                <a:latin typeface="Arial"/>
                <a:cs typeface="Arial"/>
              </a:rPr>
              <a:t>asymmetric</a:t>
            </a:r>
            <a:r>
              <a:rPr sz="2400" spc="-250" dirty="0">
                <a:latin typeface="Arial"/>
                <a:cs typeface="Arial"/>
              </a:rPr>
              <a:t> </a:t>
            </a:r>
            <a:r>
              <a:rPr sz="2400" spc="-20" dirty="0">
                <a:latin typeface="Arial"/>
                <a:cs typeface="Arial"/>
              </a:rPr>
              <a:t>oligoarthritis</a:t>
            </a:r>
            <a:endParaRPr sz="2400" dirty="0">
              <a:latin typeface="Arial"/>
              <a:cs typeface="Arial"/>
            </a:endParaRPr>
          </a:p>
          <a:p>
            <a:pPr marL="241300" indent="-228600">
              <a:lnSpc>
                <a:spcPct val="100000"/>
              </a:lnSpc>
              <a:spcBef>
                <a:spcPts val="705"/>
              </a:spcBef>
              <a:buChar char="•"/>
              <a:tabLst>
                <a:tab pos="241300" algn="l"/>
              </a:tabLst>
            </a:pPr>
            <a:r>
              <a:rPr sz="2400" spc="-65" dirty="0">
                <a:latin typeface="Arial"/>
                <a:cs typeface="Arial"/>
              </a:rPr>
              <a:t>Vertebral </a:t>
            </a:r>
            <a:r>
              <a:rPr sz="2400" spc="-30" dirty="0">
                <a:latin typeface="Arial"/>
                <a:cs typeface="Arial"/>
              </a:rPr>
              <a:t>fractures </a:t>
            </a:r>
            <a:r>
              <a:rPr sz="2400" spc="70" dirty="0">
                <a:latin typeface="Arial"/>
                <a:cs typeface="Arial"/>
              </a:rPr>
              <a:t>– </a:t>
            </a:r>
            <a:r>
              <a:rPr sz="2400" spc="-65" dirty="0">
                <a:latin typeface="Arial"/>
                <a:cs typeface="Arial"/>
              </a:rPr>
              <a:t>osteoporosis,</a:t>
            </a:r>
            <a:r>
              <a:rPr sz="2400" spc="-280" dirty="0">
                <a:latin typeface="Arial"/>
                <a:cs typeface="Arial"/>
              </a:rPr>
              <a:t> </a:t>
            </a:r>
            <a:r>
              <a:rPr lang="en-GB" sz="2400" spc="-80" dirty="0" err="1">
                <a:latin typeface="Arial"/>
                <a:cs typeface="Arial"/>
              </a:rPr>
              <a:t>hyperkyphosis</a:t>
            </a:r>
            <a:endParaRPr lang="en-GB" sz="2400" dirty="0">
              <a:latin typeface="Arial"/>
              <a:cs typeface="Arial"/>
            </a:endParaRPr>
          </a:p>
          <a:p>
            <a:pPr marL="241300" indent="-228600">
              <a:lnSpc>
                <a:spcPct val="100000"/>
              </a:lnSpc>
              <a:spcBef>
                <a:spcPts val="710"/>
              </a:spcBef>
              <a:buChar char="•"/>
              <a:tabLst>
                <a:tab pos="241300" algn="l"/>
              </a:tabLst>
            </a:pPr>
            <a:r>
              <a:rPr lang="en-US" sz="2400" spc="-85" dirty="0">
                <a:latin typeface="Arial"/>
                <a:cs typeface="Arial"/>
              </a:rPr>
              <a:t>Disc </a:t>
            </a:r>
            <a:r>
              <a:rPr lang="en-US" sz="2400" spc="-50" dirty="0">
                <a:latin typeface="Arial"/>
                <a:cs typeface="Arial"/>
              </a:rPr>
              <a:t>and </a:t>
            </a:r>
            <a:r>
              <a:rPr lang="en-US" sz="2400" spc="-5" dirty="0">
                <a:latin typeface="Arial"/>
                <a:cs typeface="Arial"/>
              </a:rPr>
              <a:t>joint </a:t>
            </a:r>
            <a:r>
              <a:rPr lang="en-US" sz="2400" spc="-55" dirty="0">
                <a:latin typeface="Arial"/>
                <a:cs typeface="Arial"/>
              </a:rPr>
              <a:t>degeneration </a:t>
            </a:r>
            <a:r>
              <a:rPr lang="en-US" sz="2400" spc="70" dirty="0">
                <a:latin typeface="Arial"/>
                <a:cs typeface="Arial"/>
              </a:rPr>
              <a:t>– </a:t>
            </a:r>
            <a:r>
              <a:rPr lang="en-US" sz="2400" spc="-80" dirty="0">
                <a:latin typeface="Arial"/>
                <a:cs typeface="Arial"/>
              </a:rPr>
              <a:t>cycling</a:t>
            </a:r>
            <a:r>
              <a:rPr lang="en-US" sz="2400" spc="-320" dirty="0">
                <a:latin typeface="Arial"/>
                <a:cs typeface="Arial"/>
              </a:rPr>
              <a:t> </a:t>
            </a:r>
            <a:r>
              <a:rPr lang="en-US" sz="2400" spc="-65" dirty="0">
                <a:latin typeface="Arial"/>
                <a:cs typeface="Arial"/>
              </a:rPr>
              <a:t>synovitis</a:t>
            </a:r>
            <a:endParaRPr lang="en-US" sz="2400" dirty="0">
              <a:latin typeface="Arial"/>
              <a:cs typeface="Arial"/>
            </a:endParaRPr>
          </a:p>
          <a:p>
            <a:pPr marL="241300" indent="-228600">
              <a:lnSpc>
                <a:spcPct val="100000"/>
              </a:lnSpc>
              <a:spcBef>
                <a:spcPts val="720"/>
              </a:spcBef>
              <a:buChar char="•"/>
              <a:tabLst>
                <a:tab pos="241300" algn="l"/>
              </a:tabLst>
            </a:pPr>
            <a:r>
              <a:rPr sz="2400" spc="-65" dirty="0">
                <a:latin typeface="Arial"/>
                <a:cs typeface="Arial"/>
              </a:rPr>
              <a:t>Spinal </a:t>
            </a:r>
            <a:r>
              <a:rPr sz="2400" spc="-25" dirty="0">
                <a:latin typeface="Arial"/>
                <a:cs typeface="Arial"/>
              </a:rPr>
              <a:t>instability </a:t>
            </a:r>
            <a:r>
              <a:rPr sz="2400" spc="-55" dirty="0">
                <a:latin typeface="Arial"/>
                <a:cs typeface="Arial"/>
              </a:rPr>
              <a:t>due </a:t>
            </a:r>
            <a:r>
              <a:rPr sz="2400" spc="-30" dirty="0">
                <a:latin typeface="Arial"/>
                <a:cs typeface="Arial"/>
              </a:rPr>
              <a:t>to </a:t>
            </a:r>
            <a:r>
              <a:rPr sz="2400" spc="-35" dirty="0">
                <a:latin typeface="Arial"/>
                <a:cs typeface="Arial"/>
              </a:rPr>
              <a:t>atlantoaxial</a:t>
            </a:r>
            <a:r>
              <a:rPr sz="2400" spc="-190" dirty="0">
                <a:latin typeface="Arial"/>
                <a:cs typeface="Arial"/>
              </a:rPr>
              <a:t> </a:t>
            </a:r>
            <a:r>
              <a:rPr sz="2400" spc="-35" dirty="0">
                <a:latin typeface="Arial"/>
                <a:cs typeface="Arial"/>
              </a:rPr>
              <a:t>dislocation</a:t>
            </a:r>
            <a:endParaRPr lang="en-US" sz="2400" spc="-35" dirty="0">
              <a:latin typeface="Arial"/>
              <a:cs typeface="Arial"/>
            </a:endParaRPr>
          </a:p>
          <a:p>
            <a:pPr marL="241300" indent="-228600">
              <a:lnSpc>
                <a:spcPct val="100000"/>
              </a:lnSpc>
              <a:spcBef>
                <a:spcPts val="720"/>
              </a:spcBef>
              <a:buChar char="•"/>
              <a:tabLst>
                <a:tab pos="241300" algn="l"/>
              </a:tabLst>
            </a:pPr>
            <a:r>
              <a:rPr sz="2400" spc="-65" dirty="0">
                <a:latin typeface="Arial"/>
                <a:cs typeface="Arial"/>
              </a:rPr>
              <a:t>Spinal</a:t>
            </a:r>
            <a:r>
              <a:rPr sz="2400" spc="-75" dirty="0">
                <a:latin typeface="Arial"/>
                <a:cs typeface="Arial"/>
              </a:rPr>
              <a:t> </a:t>
            </a:r>
            <a:r>
              <a:rPr sz="2400" spc="-55" dirty="0">
                <a:latin typeface="Arial"/>
                <a:cs typeface="Arial"/>
              </a:rPr>
              <a:t>stenosis</a:t>
            </a:r>
            <a:r>
              <a:rPr lang="en-US" sz="2400" spc="-55" dirty="0">
                <a:latin typeface="Arial"/>
                <a:cs typeface="Arial"/>
              </a:rPr>
              <a:t>- may result in neuro- arachnoiditis </a:t>
            </a:r>
            <a:endParaRPr sz="2400" dirty="0">
              <a:latin typeface="Arial"/>
              <a:cs typeface="Arial"/>
            </a:endParaRPr>
          </a:p>
          <a:p>
            <a:pPr marL="241300" indent="-228600">
              <a:lnSpc>
                <a:spcPct val="100000"/>
              </a:lnSpc>
              <a:spcBef>
                <a:spcPts val="710"/>
              </a:spcBef>
              <a:buChar char="•"/>
              <a:tabLst>
                <a:tab pos="241300" algn="l"/>
              </a:tabLst>
            </a:pPr>
            <a:r>
              <a:rPr sz="2400" spc="-100" dirty="0">
                <a:latin typeface="Arial"/>
                <a:cs typeface="Arial"/>
              </a:rPr>
              <a:t>Syndesmophytes</a:t>
            </a:r>
            <a:endParaRPr sz="2400" dirty="0">
              <a:latin typeface="Arial"/>
              <a:cs typeface="Arial"/>
            </a:endParaRPr>
          </a:p>
          <a:p>
            <a:pPr marL="241300" indent="-228600">
              <a:lnSpc>
                <a:spcPct val="100000"/>
              </a:lnSpc>
              <a:spcBef>
                <a:spcPts val="720"/>
              </a:spcBef>
              <a:buChar char="•"/>
              <a:tabLst>
                <a:tab pos="241300" algn="l"/>
              </a:tabLst>
            </a:pPr>
            <a:r>
              <a:rPr sz="2400" spc="-75" dirty="0">
                <a:latin typeface="Arial"/>
                <a:cs typeface="Arial"/>
              </a:rPr>
              <a:t>Fatiguing </a:t>
            </a:r>
            <a:r>
              <a:rPr sz="2400" spc="-20" dirty="0">
                <a:latin typeface="Arial"/>
                <a:cs typeface="Arial"/>
              </a:rPr>
              <a:t>of </a:t>
            </a:r>
            <a:r>
              <a:rPr sz="2400" dirty="0">
                <a:latin typeface="Arial"/>
                <a:cs typeface="Arial"/>
              </a:rPr>
              <a:t>soft </a:t>
            </a:r>
            <a:r>
              <a:rPr sz="2400" spc="-45" dirty="0">
                <a:latin typeface="Arial"/>
                <a:cs typeface="Arial"/>
              </a:rPr>
              <a:t>tissues </a:t>
            </a:r>
            <a:r>
              <a:rPr sz="2400" spc="70" dirty="0">
                <a:latin typeface="Arial"/>
                <a:cs typeface="Arial"/>
              </a:rPr>
              <a:t>– </a:t>
            </a:r>
            <a:r>
              <a:rPr sz="2400" spc="-65" dirty="0">
                <a:latin typeface="Arial"/>
                <a:cs typeface="Arial"/>
              </a:rPr>
              <a:t>can </a:t>
            </a:r>
            <a:r>
              <a:rPr sz="2400" spc="-45" dirty="0">
                <a:latin typeface="Arial"/>
                <a:cs typeface="Arial"/>
              </a:rPr>
              <a:t>tissues </a:t>
            </a:r>
            <a:r>
              <a:rPr sz="2400" spc="-35" dirty="0">
                <a:latin typeface="Arial"/>
                <a:cs typeface="Arial"/>
              </a:rPr>
              <a:t>adapt </a:t>
            </a:r>
            <a:r>
              <a:rPr sz="2400" spc="-30" dirty="0">
                <a:latin typeface="Arial"/>
                <a:cs typeface="Arial"/>
              </a:rPr>
              <a:t>to </a:t>
            </a:r>
            <a:r>
              <a:rPr sz="2400" spc="-20" dirty="0">
                <a:latin typeface="Arial"/>
                <a:cs typeface="Arial"/>
              </a:rPr>
              <a:t>structural</a:t>
            </a:r>
            <a:r>
              <a:rPr sz="2400" spc="-390" dirty="0">
                <a:latin typeface="Arial"/>
                <a:cs typeface="Arial"/>
              </a:rPr>
              <a:t> </a:t>
            </a:r>
            <a:r>
              <a:rPr sz="2400" spc="-80" dirty="0">
                <a:latin typeface="Arial"/>
                <a:cs typeface="Arial"/>
              </a:rPr>
              <a:t>changes</a:t>
            </a:r>
            <a:endParaRPr sz="2400" dirty="0">
              <a:latin typeface="Arial"/>
              <a:cs typeface="Arial"/>
            </a:endParaRPr>
          </a:p>
        </p:txBody>
      </p:sp>
      <p:sp>
        <p:nvSpPr>
          <p:cNvPr id="3" name="object 3"/>
          <p:cNvSpPr txBox="1">
            <a:spLocks noGrp="1"/>
          </p:cNvSpPr>
          <p:nvPr>
            <p:ph type="title"/>
          </p:nvPr>
        </p:nvSpPr>
        <p:spPr>
          <a:xfrm>
            <a:off x="630123" y="242138"/>
            <a:ext cx="4072254" cy="697230"/>
          </a:xfrm>
          <a:prstGeom prst="rect">
            <a:avLst/>
          </a:prstGeom>
        </p:spPr>
        <p:txBody>
          <a:bodyPr vert="horz" wrap="square" lIns="0" tIns="13335" rIns="0" bIns="0" rtlCol="0">
            <a:spAutoFit/>
          </a:bodyPr>
          <a:lstStyle/>
          <a:p>
            <a:pPr marL="12700">
              <a:lnSpc>
                <a:spcPct val="100000"/>
              </a:lnSpc>
              <a:spcBef>
                <a:spcPts val="105"/>
              </a:spcBef>
            </a:pPr>
            <a:r>
              <a:rPr spc="-95" dirty="0"/>
              <a:t>Pain </a:t>
            </a:r>
            <a:r>
              <a:rPr spc="15" dirty="0"/>
              <a:t>in </a:t>
            </a:r>
            <a:r>
              <a:rPr spc="-90" dirty="0"/>
              <a:t>Axial</a:t>
            </a:r>
            <a:r>
              <a:rPr spc="-360" dirty="0"/>
              <a:t> </a:t>
            </a:r>
            <a:r>
              <a:rPr spc="-265" dirty="0"/>
              <a:t>SpA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object 2"/>
          <p:cNvSpPr txBox="1"/>
          <p:nvPr/>
        </p:nvSpPr>
        <p:spPr>
          <a:xfrm>
            <a:off x="630123" y="1153134"/>
            <a:ext cx="10931525" cy="4805931"/>
          </a:xfrm>
          <a:prstGeom prst="rect">
            <a:avLst/>
          </a:prstGeom>
        </p:spPr>
        <p:txBody>
          <a:bodyPr vert="horz" wrap="square" lIns="0" tIns="12700" rIns="0" bIns="0" rtlCol="0">
            <a:spAutoFit/>
          </a:bodyPr>
          <a:lstStyle/>
          <a:p>
            <a:pPr marL="12700" marR="5714365">
              <a:lnSpc>
                <a:spcPct val="131500"/>
              </a:lnSpc>
              <a:spcBef>
                <a:spcPts val="100"/>
              </a:spcBef>
            </a:pPr>
            <a:r>
              <a:rPr sz="2000" spc="-65" dirty="0">
                <a:latin typeface="Arial"/>
                <a:cs typeface="Arial"/>
              </a:rPr>
              <a:t>Primary </a:t>
            </a:r>
            <a:r>
              <a:rPr sz="2000" spc="-55" dirty="0">
                <a:latin typeface="Arial"/>
                <a:cs typeface="Arial"/>
              </a:rPr>
              <a:t>focus: </a:t>
            </a:r>
            <a:r>
              <a:rPr sz="2000" spc="-40" dirty="0">
                <a:latin typeface="Arial"/>
                <a:cs typeface="Arial"/>
              </a:rPr>
              <a:t>spine and </a:t>
            </a:r>
            <a:r>
              <a:rPr sz="2000" spc="-25" dirty="0">
                <a:latin typeface="Arial"/>
                <a:cs typeface="Arial"/>
              </a:rPr>
              <a:t>ribs </a:t>
            </a:r>
            <a:r>
              <a:rPr sz="2000" spc="60" dirty="0">
                <a:latin typeface="Arial"/>
                <a:cs typeface="Arial"/>
              </a:rPr>
              <a:t>– </a:t>
            </a:r>
            <a:r>
              <a:rPr sz="2000" spc="-40" dirty="0">
                <a:latin typeface="Arial"/>
                <a:cs typeface="Arial"/>
              </a:rPr>
              <a:t>creating</a:t>
            </a:r>
            <a:r>
              <a:rPr sz="2000" spc="-245" dirty="0">
                <a:latin typeface="Arial"/>
                <a:cs typeface="Arial"/>
              </a:rPr>
              <a:t> </a:t>
            </a:r>
            <a:r>
              <a:rPr sz="2000" spc="-50" dirty="0">
                <a:latin typeface="Arial"/>
                <a:cs typeface="Arial"/>
              </a:rPr>
              <a:t>capacity  </a:t>
            </a:r>
            <a:r>
              <a:rPr sz="2000" spc="-55" dirty="0">
                <a:latin typeface="Arial"/>
                <a:cs typeface="Arial"/>
              </a:rPr>
              <a:t>Peripheral </a:t>
            </a:r>
            <a:r>
              <a:rPr sz="2000" spc="-15" dirty="0">
                <a:latin typeface="Arial"/>
                <a:cs typeface="Arial"/>
              </a:rPr>
              <a:t>joints</a:t>
            </a:r>
            <a:r>
              <a:rPr sz="2000" spc="-75" dirty="0">
                <a:latin typeface="Arial"/>
                <a:cs typeface="Arial"/>
              </a:rPr>
              <a:t> </a:t>
            </a:r>
            <a:r>
              <a:rPr sz="2000" spc="-45" dirty="0">
                <a:latin typeface="Arial"/>
                <a:cs typeface="Arial"/>
              </a:rPr>
              <a:t>relevant:</a:t>
            </a:r>
            <a:endParaRPr sz="2000" dirty="0">
              <a:latin typeface="Arial"/>
              <a:cs typeface="Arial"/>
            </a:endParaRPr>
          </a:p>
          <a:p>
            <a:pPr marL="596265" indent="-126364">
              <a:lnSpc>
                <a:spcPct val="100000"/>
              </a:lnSpc>
              <a:spcBef>
                <a:spcPts val="265"/>
              </a:spcBef>
              <a:buChar char="-"/>
              <a:tabLst>
                <a:tab pos="596900" algn="l"/>
              </a:tabLst>
            </a:pPr>
            <a:r>
              <a:rPr sz="2000" spc="-35" dirty="0">
                <a:latin typeface="Arial"/>
                <a:cs typeface="Arial"/>
              </a:rPr>
              <a:t>division </a:t>
            </a:r>
            <a:r>
              <a:rPr sz="2000" spc="-15" dirty="0">
                <a:latin typeface="Arial"/>
                <a:cs typeface="Arial"/>
              </a:rPr>
              <a:t>of</a:t>
            </a:r>
            <a:r>
              <a:rPr sz="2000" spc="-75" dirty="0">
                <a:latin typeface="Arial"/>
                <a:cs typeface="Arial"/>
              </a:rPr>
              <a:t> </a:t>
            </a:r>
            <a:r>
              <a:rPr sz="2000" spc="-35" dirty="0">
                <a:latin typeface="Arial"/>
                <a:cs typeface="Arial"/>
              </a:rPr>
              <a:t>labour</a:t>
            </a:r>
            <a:endParaRPr sz="2000" dirty="0">
              <a:latin typeface="Arial"/>
              <a:cs typeface="Arial"/>
            </a:endParaRPr>
          </a:p>
          <a:p>
            <a:pPr marL="596265" indent="-126364">
              <a:lnSpc>
                <a:spcPct val="100000"/>
              </a:lnSpc>
              <a:spcBef>
                <a:spcPts val="250"/>
              </a:spcBef>
              <a:buChar char="-"/>
              <a:tabLst>
                <a:tab pos="596900" algn="l"/>
              </a:tabLst>
            </a:pPr>
            <a:r>
              <a:rPr sz="2000" spc="-25" dirty="0">
                <a:latin typeface="Arial"/>
                <a:cs typeface="Arial"/>
              </a:rPr>
              <a:t>finding </a:t>
            </a:r>
            <a:r>
              <a:rPr sz="2000" spc="-30" dirty="0">
                <a:latin typeface="Arial"/>
                <a:cs typeface="Arial"/>
              </a:rPr>
              <a:t>‘space’ </a:t>
            </a:r>
            <a:r>
              <a:rPr sz="2000" spc="-15" dirty="0">
                <a:latin typeface="Arial"/>
                <a:cs typeface="Arial"/>
              </a:rPr>
              <a:t>in </a:t>
            </a:r>
            <a:r>
              <a:rPr sz="2000" spc="-20" dirty="0">
                <a:latin typeface="Arial"/>
                <a:cs typeface="Arial"/>
              </a:rPr>
              <a:t>the </a:t>
            </a:r>
            <a:r>
              <a:rPr sz="2000" spc="-70" dirty="0">
                <a:latin typeface="Arial"/>
                <a:cs typeface="Arial"/>
              </a:rPr>
              <a:t>system </a:t>
            </a:r>
            <a:r>
              <a:rPr sz="2000" spc="-65" dirty="0">
                <a:latin typeface="Arial"/>
                <a:cs typeface="Arial"/>
              </a:rPr>
              <a:t>where </a:t>
            </a:r>
            <a:r>
              <a:rPr sz="2000" spc="-15" dirty="0">
                <a:latin typeface="Arial"/>
                <a:cs typeface="Arial"/>
              </a:rPr>
              <a:t>function </a:t>
            </a:r>
            <a:r>
              <a:rPr sz="2000" spc="-50" dirty="0">
                <a:latin typeface="Arial"/>
                <a:cs typeface="Arial"/>
              </a:rPr>
              <a:t>can </a:t>
            </a:r>
            <a:r>
              <a:rPr sz="2000" spc="-55" dirty="0">
                <a:latin typeface="Arial"/>
                <a:cs typeface="Arial"/>
              </a:rPr>
              <a:t>be</a:t>
            </a:r>
            <a:r>
              <a:rPr sz="2000" spc="-270" dirty="0">
                <a:latin typeface="Arial"/>
                <a:cs typeface="Arial"/>
              </a:rPr>
              <a:t> </a:t>
            </a:r>
            <a:r>
              <a:rPr sz="2000" spc="-50" dirty="0">
                <a:latin typeface="Arial"/>
                <a:cs typeface="Arial"/>
              </a:rPr>
              <a:t>sought</a:t>
            </a:r>
            <a:endParaRPr sz="2000" dirty="0">
              <a:latin typeface="Arial"/>
              <a:cs typeface="Arial"/>
            </a:endParaRPr>
          </a:p>
          <a:p>
            <a:pPr>
              <a:lnSpc>
                <a:spcPct val="100000"/>
              </a:lnSpc>
            </a:pPr>
            <a:endParaRPr sz="2200" dirty="0">
              <a:latin typeface="Times New Roman"/>
              <a:cs typeface="Times New Roman"/>
            </a:endParaRPr>
          </a:p>
          <a:p>
            <a:pPr marL="12700">
              <a:lnSpc>
                <a:spcPct val="100000"/>
              </a:lnSpc>
              <a:spcBef>
                <a:spcPts val="1395"/>
              </a:spcBef>
            </a:pPr>
            <a:r>
              <a:rPr sz="2000" spc="-80" dirty="0">
                <a:latin typeface="Arial"/>
                <a:cs typeface="Arial"/>
              </a:rPr>
              <a:t>Hands-on</a:t>
            </a:r>
            <a:r>
              <a:rPr sz="2000" spc="-60" dirty="0">
                <a:latin typeface="Arial"/>
                <a:cs typeface="Arial"/>
              </a:rPr>
              <a:t> </a:t>
            </a:r>
            <a:r>
              <a:rPr sz="2000" spc="-15" dirty="0">
                <a:latin typeface="Arial"/>
                <a:cs typeface="Arial"/>
              </a:rPr>
              <a:t>treatment:</a:t>
            </a:r>
            <a:endParaRPr sz="2000" dirty="0">
              <a:latin typeface="Arial"/>
              <a:cs typeface="Arial"/>
            </a:endParaRPr>
          </a:p>
          <a:p>
            <a:pPr marL="299085" indent="-286385">
              <a:lnSpc>
                <a:spcPct val="100000"/>
              </a:lnSpc>
              <a:spcBef>
                <a:spcPts val="760"/>
              </a:spcBef>
              <a:buChar char="-"/>
              <a:tabLst>
                <a:tab pos="299085" algn="l"/>
                <a:tab pos="299720" algn="l"/>
              </a:tabLst>
            </a:pPr>
            <a:r>
              <a:rPr sz="2000" spc="-60" dirty="0">
                <a:latin typeface="Arial"/>
                <a:cs typeface="Arial"/>
              </a:rPr>
              <a:t>Joint </a:t>
            </a:r>
            <a:r>
              <a:rPr sz="2000" spc="-5" dirty="0">
                <a:latin typeface="Arial"/>
                <a:cs typeface="Arial"/>
              </a:rPr>
              <a:t>mobilisation/articulations </a:t>
            </a:r>
            <a:r>
              <a:rPr sz="2000" spc="60" dirty="0">
                <a:latin typeface="Arial"/>
                <a:cs typeface="Arial"/>
              </a:rPr>
              <a:t>– </a:t>
            </a:r>
            <a:r>
              <a:rPr sz="2000" spc="-45" dirty="0">
                <a:latin typeface="Arial"/>
                <a:cs typeface="Arial"/>
              </a:rPr>
              <a:t>rhythmic </a:t>
            </a:r>
            <a:r>
              <a:rPr sz="2000" spc="-40" dirty="0">
                <a:latin typeface="Arial"/>
                <a:cs typeface="Arial"/>
              </a:rPr>
              <a:t>and </a:t>
            </a:r>
            <a:r>
              <a:rPr sz="2000" spc="-5" dirty="0">
                <a:latin typeface="Arial"/>
                <a:cs typeface="Arial"/>
              </a:rPr>
              <a:t>fluid </a:t>
            </a:r>
            <a:r>
              <a:rPr sz="2000" spc="60" dirty="0">
                <a:latin typeface="Arial"/>
                <a:cs typeface="Arial"/>
              </a:rPr>
              <a:t>– </a:t>
            </a:r>
            <a:r>
              <a:rPr sz="2000" spc="-60" dirty="0">
                <a:latin typeface="Arial"/>
                <a:cs typeface="Arial"/>
              </a:rPr>
              <a:t>gently </a:t>
            </a:r>
            <a:r>
              <a:rPr sz="2000" spc="-20" dirty="0">
                <a:latin typeface="Arial"/>
                <a:cs typeface="Arial"/>
              </a:rPr>
              <a:t>into </a:t>
            </a:r>
            <a:r>
              <a:rPr sz="2000" spc="-30" dirty="0">
                <a:latin typeface="Arial"/>
                <a:cs typeface="Arial"/>
              </a:rPr>
              <a:t>barriers </a:t>
            </a:r>
            <a:r>
              <a:rPr sz="2000" spc="60" dirty="0">
                <a:latin typeface="Arial"/>
                <a:cs typeface="Arial"/>
              </a:rPr>
              <a:t>–</a:t>
            </a:r>
            <a:r>
              <a:rPr sz="2000" spc="-395" dirty="0">
                <a:latin typeface="Arial"/>
                <a:cs typeface="Arial"/>
              </a:rPr>
              <a:t> </a:t>
            </a:r>
            <a:r>
              <a:rPr sz="2000" spc="-35" dirty="0">
                <a:latin typeface="Arial"/>
                <a:cs typeface="Arial"/>
              </a:rPr>
              <a:t>local </a:t>
            </a:r>
            <a:r>
              <a:rPr sz="2000" spc="-40" dirty="0">
                <a:latin typeface="Arial"/>
                <a:cs typeface="Arial"/>
              </a:rPr>
              <a:t>and </a:t>
            </a:r>
            <a:r>
              <a:rPr sz="2000" spc="-80" dirty="0">
                <a:latin typeface="Arial"/>
                <a:cs typeface="Arial"/>
              </a:rPr>
              <a:t>gross </a:t>
            </a:r>
            <a:r>
              <a:rPr sz="2000" spc="-35" dirty="0">
                <a:latin typeface="Arial"/>
                <a:cs typeface="Arial"/>
              </a:rPr>
              <a:t>motions</a:t>
            </a:r>
            <a:endParaRPr sz="2000" dirty="0">
              <a:latin typeface="Arial"/>
              <a:cs typeface="Arial"/>
            </a:endParaRPr>
          </a:p>
          <a:p>
            <a:pPr marL="299085" indent="-286385">
              <a:lnSpc>
                <a:spcPct val="100000"/>
              </a:lnSpc>
              <a:spcBef>
                <a:spcPts val="765"/>
              </a:spcBef>
              <a:buChar char="-"/>
              <a:tabLst>
                <a:tab pos="299085" algn="l"/>
                <a:tab pos="299720" algn="l"/>
              </a:tabLst>
            </a:pPr>
            <a:r>
              <a:rPr sz="2000" spc="-85" dirty="0">
                <a:latin typeface="Arial"/>
                <a:cs typeface="Arial"/>
              </a:rPr>
              <a:t>Active </a:t>
            </a:r>
            <a:r>
              <a:rPr sz="2000" spc="-15" dirty="0">
                <a:latin typeface="Arial"/>
                <a:cs typeface="Arial"/>
              </a:rPr>
              <a:t>participation </a:t>
            </a:r>
            <a:r>
              <a:rPr sz="2000" spc="-10" dirty="0">
                <a:latin typeface="Arial"/>
                <a:cs typeface="Arial"/>
              </a:rPr>
              <a:t>in </a:t>
            </a:r>
            <a:r>
              <a:rPr sz="2000" spc="-50" dirty="0">
                <a:latin typeface="Arial"/>
                <a:cs typeface="Arial"/>
              </a:rPr>
              <a:t>hands on </a:t>
            </a:r>
            <a:r>
              <a:rPr sz="2000" spc="-20" dirty="0">
                <a:latin typeface="Arial"/>
                <a:cs typeface="Arial"/>
              </a:rPr>
              <a:t>treatments! </a:t>
            </a:r>
            <a:endParaRPr lang="en-US" sz="2000" spc="-20" dirty="0">
              <a:latin typeface="Arial"/>
              <a:cs typeface="Arial"/>
            </a:endParaRPr>
          </a:p>
          <a:p>
            <a:pPr marL="299085" indent="-286385">
              <a:lnSpc>
                <a:spcPct val="100000"/>
              </a:lnSpc>
              <a:spcBef>
                <a:spcPts val="765"/>
              </a:spcBef>
              <a:buChar char="-"/>
              <a:tabLst>
                <a:tab pos="299085" algn="l"/>
                <a:tab pos="299720" algn="l"/>
              </a:tabLst>
            </a:pPr>
            <a:r>
              <a:rPr sz="2000" spc="-50" dirty="0">
                <a:latin typeface="Arial"/>
                <a:cs typeface="Arial"/>
              </a:rPr>
              <a:t>Muscle </a:t>
            </a:r>
            <a:r>
              <a:rPr sz="2000" spc="-30" dirty="0">
                <a:latin typeface="Arial"/>
                <a:cs typeface="Arial"/>
              </a:rPr>
              <a:t>stretching </a:t>
            </a:r>
            <a:r>
              <a:rPr sz="2000" spc="-40" dirty="0">
                <a:latin typeface="Arial"/>
                <a:cs typeface="Arial"/>
              </a:rPr>
              <a:t>and</a:t>
            </a:r>
            <a:r>
              <a:rPr sz="2000" spc="-85" dirty="0">
                <a:latin typeface="Arial"/>
                <a:cs typeface="Arial"/>
              </a:rPr>
              <a:t> </a:t>
            </a:r>
            <a:r>
              <a:rPr sz="2000" spc="-185" dirty="0">
                <a:latin typeface="Arial"/>
                <a:cs typeface="Arial"/>
              </a:rPr>
              <a:t>MET</a:t>
            </a:r>
            <a:r>
              <a:rPr lang="en-US" sz="2000" spc="-185" dirty="0">
                <a:latin typeface="Arial"/>
                <a:cs typeface="Arial"/>
              </a:rPr>
              <a:t> leading to HEP prescription </a:t>
            </a:r>
            <a:endParaRPr sz="2000" dirty="0">
              <a:latin typeface="Arial"/>
              <a:cs typeface="Arial"/>
            </a:endParaRPr>
          </a:p>
          <a:p>
            <a:pPr marL="299085" indent="-286385">
              <a:lnSpc>
                <a:spcPct val="100000"/>
              </a:lnSpc>
              <a:spcBef>
                <a:spcPts val="755"/>
              </a:spcBef>
              <a:buChar char="-"/>
              <a:tabLst>
                <a:tab pos="299085" algn="l"/>
                <a:tab pos="299720" algn="l"/>
              </a:tabLst>
            </a:pPr>
            <a:r>
              <a:rPr sz="2000" spc="-30" dirty="0">
                <a:latin typeface="Arial"/>
                <a:cs typeface="Arial"/>
              </a:rPr>
              <a:t>Soft </a:t>
            </a:r>
            <a:r>
              <a:rPr sz="2000" spc="-35" dirty="0">
                <a:latin typeface="Arial"/>
                <a:cs typeface="Arial"/>
              </a:rPr>
              <a:t>tissue</a:t>
            </a:r>
            <a:r>
              <a:rPr sz="2000" spc="-100" dirty="0">
                <a:latin typeface="Arial"/>
                <a:cs typeface="Arial"/>
              </a:rPr>
              <a:t> </a:t>
            </a:r>
            <a:r>
              <a:rPr sz="2000" spc="-60" dirty="0">
                <a:latin typeface="Arial"/>
                <a:cs typeface="Arial"/>
              </a:rPr>
              <a:t>work</a:t>
            </a:r>
            <a:r>
              <a:rPr lang="en-US" sz="2000" spc="-60" dirty="0">
                <a:latin typeface="Arial"/>
                <a:cs typeface="Arial"/>
              </a:rPr>
              <a:t>- adaptations of position</a:t>
            </a:r>
            <a:endParaRPr sz="2000" dirty="0">
              <a:latin typeface="Arial"/>
              <a:cs typeface="Arial"/>
            </a:endParaRPr>
          </a:p>
          <a:p>
            <a:pPr marL="299085" indent="-286385">
              <a:lnSpc>
                <a:spcPct val="100000"/>
              </a:lnSpc>
              <a:spcBef>
                <a:spcPts val="770"/>
              </a:spcBef>
              <a:buChar char="-"/>
              <a:tabLst>
                <a:tab pos="299085" algn="l"/>
                <a:tab pos="299720" algn="l"/>
              </a:tabLst>
            </a:pPr>
            <a:r>
              <a:rPr sz="2000" spc="-50" dirty="0">
                <a:latin typeface="Arial"/>
                <a:cs typeface="Arial"/>
              </a:rPr>
              <a:t>Functional</a:t>
            </a:r>
            <a:r>
              <a:rPr lang="en-US" sz="2000" spc="-50" dirty="0">
                <a:latin typeface="Arial"/>
                <a:cs typeface="Arial"/>
              </a:rPr>
              <a:t> and indirect</a:t>
            </a:r>
            <a:r>
              <a:rPr sz="2000" spc="-70" dirty="0">
                <a:latin typeface="Arial"/>
                <a:cs typeface="Arial"/>
              </a:rPr>
              <a:t> </a:t>
            </a:r>
            <a:r>
              <a:rPr sz="2000" spc="-40" dirty="0">
                <a:latin typeface="Arial"/>
                <a:cs typeface="Arial"/>
              </a:rPr>
              <a:t>techniques</a:t>
            </a:r>
            <a:endParaRPr lang="en-US" sz="2000" spc="-40" dirty="0">
              <a:latin typeface="Arial"/>
              <a:cs typeface="Arial"/>
            </a:endParaRPr>
          </a:p>
          <a:p>
            <a:pPr marL="299085" indent="-286385">
              <a:lnSpc>
                <a:spcPct val="100000"/>
              </a:lnSpc>
              <a:spcBef>
                <a:spcPts val="770"/>
              </a:spcBef>
              <a:buChar char="-"/>
              <a:tabLst>
                <a:tab pos="299085" algn="l"/>
                <a:tab pos="299720" algn="l"/>
              </a:tabLst>
            </a:pPr>
            <a:r>
              <a:rPr lang="en-GB" sz="2000" spc="-40" dirty="0">
                <a:latin typeface="Arial"/>
                <a:cs typeface="Arial"/>
              </a:rPr>
              <a:t>Caution regarding patients capacity to tolerate TX and manage “ spoons”  </a:t>
            </a:r>
            <a:endParaRPr sz="2000" dirty="0">
              <a:latin typeface="Arial"/>
              <a:cs typeface="Arial"/>
            </a:endParaRPr>
          </a:p>
        </p:txBody>
      </p:sp>
      <p:sp>
        <p:nvSpPr>
          <p:cNvPr id="3" name="object 3"/>
          <p:cNvSpPr txBox="1">
            <a:spLocks noGrp="1"/>
          </p:cNvSpPr>
          <p:nvPr>
            <p:ph type="title"/>
          </p:nvPr>
        </p:nvSpPr>
        <p:spPr>
          <a:xfrm>
            <a:off x="630123" y="242138"/>
            <a:ext cx="4346575" cy="697230"/>
          </a:xfrm>
          <a:prstGeom prst="rect">
            <a:avLst/>
          </a:prstGeom>
        </p:spPr>
        <p:txBody>
          <a:bodyPr vert="horz" wrap="square" lIns="0" tIns="13335" rIns="0" bIns="0" rtlCol="0">
            <a:spAutoFit/>
          </a:bodyPr>
          <a:lstStyle/>
          <a:p>
            <a:pPr marL="12700">
              <a:lnSpc>
                <a:spcPct val="100000"/>
              </a:lnSpc>
              <a:spcBef>
                <a:spcPts val="105"/>
              </a:spcBef>
            </a:pPr>
            <a:r>
              <a:rPr spc="-110" dirty="0"/>
              <a:t>Achieving</a:t>
            </a:r>
            <a:r>
              <a:rPr spc="-204" dirty="0"/>
              <a:t> </a:t>
            </a:r>
            <a:r>
              <a:rPr spc="-15" dirty="0"/>
              <a:t>Mobility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object 2"/>
          <p:cNvSpPr txBox="1"/>
          <p:nvPr/>
        </p:nvSpPr>
        <p:spPr>
          <a:xfrm>
            <a:off x="603300" y="1312138"/>
            <a:ext cx="9120505" cy="3500317"/>
          </a:xfrm>
          <a:prstGeom prst="rect">
            <a:avLst/>
          </a:prstGeom>
        </p:spPr>
        <p:txBody>
          <a:bodyPr vert="horz" wrap="square" lIns="0" tIns="139065" rIns="0" bIns="0" rtlCol="0">
            <a:spAutoFit/>
          </a:bodyPr>
          <a:lstStyle/>
          <a:p>
            <a:pPr marL="241300" indent="-228600">
              <a:lnSpc>
                <a:spcPct val="100000"/>
              </a:lnSpc>
              <a:spcBef>
                <a:spcPts val="1095"/>
              </a:spcBef>
              <a:buChar char="•"/>
              <a:tabLst>
                <a:tab pos="240665" algn="l"/>
                <a:tab pos="241300" algn="l"/>
              </a:tabLst>
            </a:pPr>
            <a:r>
              <a:rPr sz="2000" spc="-90" dirty="0">
                <a:latin typeface="Arial"/>
                <a:cs typeface="Arial"/>
              </a:rPr>
              <a:t>Axial </a:t>
            </a:r>
            <a:r>
              <a:rPr sz="2000" spc="-170" dirty="0" err="1">
                <a:latin typeface="Arial"/>
                <a:cs typeface="Arial"/>
              </a:rPr>
              <a:t>SpA</a:t>
            </a:r>
            <a:r>
              <a:rPr sz="2000" spc="-170" dirty="0">
                <a:latin typeface="Arial"/>
                <a:cs typeface="Arial"/>
              </a:rPr>
              <a:t> </a:t>
            </a:r>
            <a:r>
              <a:rPr lang="en-US" sz="2000" spc="-170" dirty="0">
                <a:latin typeface="Arial"/>
                <a:cs typeface="Arial"/>
              </a:rPr>
              <a:t> </a:t>
            </a:r>
            <a:r>
              <a:rPr sz="2000" spc="-45" dirty="0">
                <a:latin typeface="Arial"/>
                <a:cs typeface="Arial"/>
              </a:rPr>
              <a:t>notoriously </a:t>
            </a:r>
            <a:r>
              <a:rPr sz="2000" spc="10" dirty="0">
                <a:latin typeface="Arial"/>
                <a:cs typeface="Arial"/>
              </a:rPr>
              <a:t>difficult </a:t>
            </a:r>
            <a:r>
              <a:rPr sz="2000" spc="-30" dirty="0">
                <a:latin typeface="Arial"/>
                <a:cs typeface="Arial"/>
              </a:rPr>
              <a:t>to</a:t>
            </a:r>
            <a:r>
              <a:rPr sz="2000" spc="25" dirty="0">
                <a:latin typeface="Arial"/>
                <a:cs typeface="Arial"/>
              </a:rPr>
              <a:t> </a:t>
            </a:r>
            <a:r>
              <a:rPr sz="2000" spc="-55" dirty="0">
                <a:latin typeface="Arial"/>
                <a:cs typeface="Arial"/>
              </a:rPr>
              <a:t>diagnose</a:t>
            </a:r>
            <a:r>
              <a:rPr lang="en-US" sz="2000" spc="-55" dirty="0">
                <a:latin typeface="Arial"/>
                <a:cs typeface="Arial"/>
              </a:rPr>
              <a:t>- 8.5 year delay </a:t>
            </a:r>
            <a:endParaRPr sz="2000" dirty="0">
              <a:latin typeface="Arial"/>
              <a:cs typeface="Arial"/>
            </a:endParaRPr>
          </a:p>
          <a:p>
            <a:pPr marL="241300" indent="-228600">
              <a:lnSpc>
                <a:spcPct val="100000"/>
              </a:lnSpc>
              <a:spcBef>
                <a:spcPts val="1000"/>
              </a:spcBef>
              <a:buChar char="•"/>
              <a:tabLst>
                <a:tab pos="240665" algn="l"/>
                <a:tab pos="241300" algn="l"/>
              </a:tabLst>
            </a:pPr>
            <a:r>
              <a:rPr sz="2000" spc="-60" dirty="0">
                <a:latin typeface="Arial"/>
                <a:cs typeface="Arial"/>
              </a:rPr>
              <a:t>Cardinal </a:t>
            </a:r>
            <a:r>
              <a:rPr sz="2000" spc="-65" dirty="0">
                <a:latin typeface="Arial"/>
                <a:cs typeface="Arial"/>
              </a:rPr>
              <a:t>symptom </a:t>
            </a:r>
            <a:r>
              <a:rPr sz="2000" spc="60" dirty="0">
                <a:latin typeface="Arial"/>
                <a:cs typeface="Arial"/>
              </a:rPr>
              <a:t>– </a:t>
            </a:r>
            <a:r>
              <a:rPr sz="2000" spc="-30" dirty="0">
                <a:latin typeface="Arial"/>
                <a:cs typeface="Arial"/>
              </a:rPr>
              <a:t>inflammatory </a:t>
            </a:r>
            <a:r>
              <a:rPr sz="2000" spc="-45" dirty="0">
                <a:latin typeface="Arial"/>
                <a:cs typeface="Arial"/>
              </a:rPr>
              <a:t>back</a:t>
            </a:r>
            <a:r>
              <a:rPr sz="2000" spc="-200" dirty="0">
                <a:latin typeface="Arial"/>
                <a:cs typeface="Arial"/>
              </a:rPr>
              <a:t> </a:t>
            </a:r>
            <a:r>
              <a:rPr sz="2000" spc="-35" dirty="0">
                <a:latin typeface="Arial"/>
                <a:cs typeface="Arial"/>
              </a:rPr>
              <a:t>pain</a:t>
            </a:r>
            <a:endParaRPr sz="2000" dirty="0">
              <a:latin typeface="Arial"/>
              <a:cs typeface="Arial"/>
            </a:endParaRPr>
          </a:p>
          <a:p>
            <a:pPr marL="241300" indent="-228600">
              <a:lnSpc>
                <a:spcPct val="100000"/>
              </a:lnSpc>
              <a:spcBef>
                <a:spcPts val="994"/>
              </a:spcBef>
              <a:buChar char="•"/>
              <a:tabLst>
                <a:tab pos="240665" algn="l"/>
                <a:tab pos="241300" algn="l"/>
              </a:tabLst>
            </a:pPr>
            <a:r>
              <a:rPr sz="2000" spc="-65" dirty="0">
                <a:latin typeface="Arial"/>
                <a:cs typeface="Arial"/>
              </a:rPr>
              <a:t>Primary </a:t>
            </a:r>
            <a:r>
              <a:rPr sz="2000" spc="-35" dirty="0">
                <a:latin typeface="Arial"/>
                <a:cs typeface="Arial"/>
              </a:rPr>
              <a:t>healthcare </a:t>
            </a:r>
            <a:r>
              <a:rPr sz="2000" spc="-25" dirty="0">
                <a:latin typeface="Arial"/>
                <a:cs typeface="Arial"/>
              </a:rPr>
              <a:t>practitioners </a:t>
            </a:r>
            <a:r>
              <a:rPr sz="2000" spc="60" dirty="0">
                <a:latin typeface="Arial"/>
                <a:cs typeface="Arial"/>
              </a:rPr>
              <a:t>– </a:t>
            </a:r>
            <a:r>
              <a:rPr sz="2000" spc="-105" dirty="0">
                <a:latin typeface="Arial"/>
                <a:cs typeface="Arial"/>
              </a:rPr>
              <a:t>may </a:t>
            </a:r>
            <a:r>
              <a:rPr sz="2000" spc="-60" dirty="0">
                <a:latin typeface="Arial"/>
                <a:cs typeface="Arial"/>
              </a:rPr>
              <a:t>be </a:t>
            </a:r>
            <a:r>
              <a:rPr sz="2000" spc="10" dirty="0">
                <a:latin typeface="Arial"/>
                <a:cs typeface="Arial"/>
              </a:rPr>
              <a:t>first </a:t>
            </a:r>
            <a:r>
              <a:rPr sz="2000" spc="-25" dirty="0">
                <a:latin typeface="Arial"/>
                <a:cs typeface="Arial"/>
              </a:rPr>
              <a:t>contact!</a:t>
            </a:r>
            <a:r>
              <a:rPr sz="2000" spc="-200" dirty="0">
                <a:latin typeface="Arial"/>
                <a:cs typeface="Arial"/>
              </a:rPr>
              <a:t> </a:t>
            </a:r>
            <a:r>
              <a:rPr lang="en-US" sz="2000" spc="-200" dirty="0">
                <a:latin typeface="Arial"/>
                <a:cs typeface="Arial"/>
              </a:rPr>
              <a:t>(</a:t>
            </a:r>
            <a:r>
              <a:rPr lang="en-US" sz="2000" spc="-50" dirty="0">
                <a:latin typeface="Arial"/>
                <a:cs typeface="Arial"/>
              </a:rPr>
              <a:t>68% chiro 60% Osteo</a:t>
            </a:r>
            <a:r>
              <a:rPr sz="2000" spc="-50" dirty="0">
                <a:latin typeface="Arial"/>
                <a:cs typeface="Arial"/>
              </a:rPr>
              <a:t>)</a:t>
            </a:r>
            <a:endParaRPr sz="2000" dirty="0">
              <a:latin typeface="Arial"/>
              <a:cs typeface="Arial"/>
            </a:endParaRPr>
          </a:p>
          <a:p>
            <a:pPr marL="241300" indent="-228600">
              <a:lnSpc>
                <a:spcPct val="100000"/>
              </a:lnSpc>
              <a:spcBef>
                <a:spcPts val="1000"/>
              </a:spcBef>
              <a:buChar char="•"/>
              <a:tabLst>
                <a:tab pos="240665" algn="l"/>
                <a:tab pos="241300" algn="l"/>
              </a:tabLst>
            </a:pPr>
            <a:r>
              <a:rPr sz="2000" spc="-85" dirty="0">
                <a:latin typeface="Arial"/>
                <a:cs typeface="Arial"/>
              </a:rPr>
              <a:t>Luxury </a:t>
            </a:r>
            <a:r>
              <a:rPr sz="2000" spc="-15" dirty="0">
                <a:latin typeface="Arial"/>
                <a:cs typeface="Arial"/>
              </a:rPr>
              <a:t>of </a:t>
            </a:r>
            <a:r>
              <a:rPr sz="2000" spc="-10" dirty="0">
                <a:latin typeface="Arial"/>
                <a:cs typeface="Arial"/>
              </a:rPr>
              <a:t>time </a:t>
            </a:r>
            <a:r>
              <a:rPr sz="2000" spc="60" dirty="0">
                <a:latin typeface="Arial"/>
                <a:cs typeface="Arial"/>
              </a:rPr>
              <a:t>– </a:t>
            </a:r>
            <a:r>
              <a:rPr sz="2000" spc="-50" dirty="0">
                <a:latin typeface="Arial"/>
                <a:cs typeface="Arial"/>
              </a:rPr>
              <a:t>broad </a:t>
            </a:r>
            <a:r>
              <a:rPr sz="2000" spc="-45" dirty="0">
                <a:latin typeface="Arial"/>
                <a:cs typeface="Arial"/>
              </a:rPr>
              <a:t>examination and </a:t>
            </a:r>
            <a:r>
              <a:rPr sz="2000" spc="-70" dirty="0">
                <a:latin typeface="Arial"/>
                <a:cs typeface="Arial"/>
              </a:rPr>
              <a:t>case</a:t>
            </a:r>
            <a:r>
              <a:rPr sz="2000" spc="-285" dirty="0">
                <a:latin typeface="Arial"/>
                <a:cs typeface="Arial"/>
              </a:rPr>
              <a:t> </a:t>
            </a:r>
            <a:r>
              <a:rPr sz="2000" spc="-40" dirty="0">
                <a:latin typeface="Arial"/>
                <a:cs typeface="Arial"/>
              </a:rPr>
              <a:t>history</a:t>
            </a:r>
            <a:endParaRPr sz="2000" dirty="0">
              <a:latin typeface="Arial"/>
              <a:cs typeface="Arial"/>
            </a:endParaRPr>
          </a:p>
          <a:p>
            <a:pPr marL="241300" indent="-228600">
              <a:lnSpc>
                <a:spcPct val="100000"/>
              </a:lnSpc>
              <a:spcBef>
                <a:spcPts val="1005"/>
              </a:spcBef>
              <a:buChar char="•"/>
              <a:tabLst>
                <a:tab pos="240665" algn="l"/>
                <a:tab pos="241300" algn="l"/>
              </a:tabLst>
            </a:pPr>
            <a:r>
              <a:rPr sz="2000" spc="-65" dirty="0">
                <a:latin typeface="Arial"/>
                <a:cs typeface="Arial"/>
              </a:rPr>
              <a:t>Vigilance </a:t>
            </a:r>
            <a:r>
              <a:rPr sz="2000" spc="-70" dirty="0">
                <a:latin typeface="Arial"/>
                <a:cs typeface="Arial"/>
              </a:rPr>
              <a:t>(ongoing) </a:t>
            </a:r>
            <a:r>
              <a:rPr sz="2000" spc="5" dirty="0">
                <a:latin typeface="Arial"/>
                <a:cs typeface="Arial"/>
              </a:rPr>
              <a:t>+ </a:t>
            </a:r>
            <a:r>
              <a:rPr sz="2000" spc="-20" dirty="0">
                <a:latin typeface="Arial"/>
                <a:cs typeface="Arial"/>
              </a:rPr>
              <a:t>clinical </a:t>
            </a:r>
            <a:r>
              <a:rPr sz="2000" spc="-55" dirty="0">
                <a:latin typeface="Arial"/>
                <a:cs typeface="Arial"/>
              </a:rPr>
              <a:t>reasoning </a:t>
            </a:r>
            <a:r>
              <a:rPr sz="2000" spc="5" dirty="0">
                <a:latin typeface="Arial"/>
                <a:cs typeface="Arial"/>
              </a:rPr>
              <a:t>= </a:t>
            </a:r>
            <a:r>
              <a:rPr sz="2000" spc="-35" dirty="0">
                <a:latin typeface="Arial"/>
                <a:cs typeface="Arial"/>
              </a:rPr>
              <a:t>timely referrals </a:t>
            </a:r>
            <a:r>
              <a:rPr sz="2000" spc="5" dirty="0">
                <a:latin typeface="Arial"/>
                <a:cs typeface="Arial"/>
              </a:rPr>
              <a:t>= </a:t>
            </a:r>
            <a:r>
              <a:rPr sz="2000" spc="-50" dirty="0">
                <a:latin typeface="Arial"/>
                <a:cs typeface="Arial"/>
              </a:rPr>
              <a:t>care</a:t>
            </a:r>
            <a:r>
              <a:rPr sz="2000" spc="-280" dirty="0">
                <a:latin typeface="Arial"/>
                <a:cs typeface="Arial"/>
              </a:rPr>
              <a:t> </a:t>
            </a:r>
            <a:r>
              <a:rPr sz="2000" spc="-75" dirty="0">
                <a:latin typeface="Arial"/>
                <a:cs typeface="Arial"/>
              </a:rPr>
              <a:t>pathway</a:t>
            </a:r>
            <a:endParaRPr sz="2000" dirty="0">
              <a:latin typeface="Arial"/>
              <a:cs typeface="Arial"/>
            </a:endParaRPr>
          </a:p>
          <a:p>
            <a:pPr marL="241300" indent="-228600">
              <a:lnSpc>
                <a:spcPct val="100000"/>
              </a:lnSpc>
              <a:spcBef>
                <a:spcPts val="1000"/>
              </a:spcBef>
              <a:buChar char="•"/>
              <a:tabLst>
                <a:tab pos="240665" algn="l"/>
                <a:tab pos="241300" algn="l"/>
              </a:tabLst>
            </a:pPr>
            <a:r>
              <a:rPr sz="2000" spc="-40" dirty="0">
                <a:latin typeface="Arial"/>
                <a:cs typeface="Arial"/>
              </a:rPr>
              <a:t>Facilitate </a:t>
            </a:r>
            <a:r>
              <a:rPr sz="2000" spc="-55" dirty="0">
                <a:latin typeface="Arial"/>
                <a:cs typeface="Arial"/>
              </a:rPr>
              <a:t>engagement </a:t>
            </a:r>
            <a:r>
              <a:rPr sz="2000" spc="-25" dirty="0">
                <a:latin typeface="Arial"/>
                <a:cs typeface="Arial"/>
              </a:rPr>
              <a:t>with </a:t>
            </a:r>
            <a:r>
              <a:rPr sz="2000" spc="-40" dirty="0">
                <a:latin typeface="Arial"/>
                <a:cs typeface="Arial"/>
              </a:rPr>
              <a:t>appropriate </a:t>
            </a:r>
            <a:r>
              <a:rPr lang="en-US" sz="2000" spc="-60" dirty="0">
                <a:latin typeface="Arial"/>
                <a:cs typeface="Arial"/>
              </a:rPr>
              <a:t>self management (signposting) </a:t>
            </a:r>
            <a:endParaRPr sz="2000" dirty="0">
              <a:latin typeface="Arial"/>
              <a:cs typeface="Arial"/>
            </a:endParaRPr>
          </a:p>
          <a:p>
            <a:pPr marL="241300" indent="-228600">
              <a:lnSpc>
                <a:spcPct val="100000"/>
              </a:lnSpc>
              <a:spcBef>
                <a:spcPts val="994"/>
              </a:spcBef>
              <a:buChar char="•"/>
              <a:tabLst>
                <a:tab pos="240665" algn="l"/>
                <a:tab pos="241300" algn="l"/>
              </a:tabLst>
            </a:pPr>
            <a:r>
              <a:rPr sz="2000" spc="-70" dirty="0">
                <a:latin typeface="Arial"/>
                <a:cs typeface="Arial"/>
              </a:rPr>
              <a:t>bio-psycho-social</a:t>
            </a:r>
            <a:r>
              <a:rPr sz="2000" spc="-245" dirty="0">
                <a:latin typeface="Arial"/>
                <a:cs typeface="Arial"/>
              </a:rPr>
              <a:t> </a:t>
            </a:r>
            <a:r>
              <a:rPr sz="2000" spc="-45" dirty="0">
                <a:latin typeface="Arial"/>
                <a:cs typeface="Arial"/>
              </a:rPr>
              <a:t>management</a:t>
            </a:r>
            <a:endParaRPr lang="en-US" sz="2000" spc="-45" dirty="0">
              <a:latin typeface="Arial"/>
              <a:cs typeface="Arial"/>
            </a:endParaRPr>
          </a:p>
          <a:p>
            <a:pPr marL="241300" indent="-228600">
              <a:lnSpc>
                <a:spcPct val="100000"/>
              </a:lnSpc>
              <a:spcBef>
                <a:spcPts val="994"/>
              </a:spcBef>
              <a:buChar char="•"/>
              <a:tabLst>
                <a:tab pos="240665" algn="l"/>
                <a:tab pos="241300" algn="l"/>
              </a:tabLst>
            </a:pPr>
            <a:r>
              <a:rPr lang="en-GB" sz="2000" spc="-45" dirty="0">
                <a:latin typeface="Arial"/>
                <a:cs typeface="Arial"/>
              </a:rPr>
              <a:t>Collaborating with other AHPs and Medics </a:t>
            </a:r>
            <a:endParaRPr sz="2000" dirty="0">
              <a:latin typeface="Arial"/>
              <a:cs typeface="Arial"/>
            </a:endParaRPr>
          </a:p>
        </p:txBody>
      </p:sp>
      <p:sp>
        <p:nvSpPr>
          <p:cNvPr id="3" name="object 3"/>
          <p:cNvSpPr txBox="1">
            <a:spLocks noGrp="1"/>
          </p:cNvSpPr>
          <p:nvPr>
            <p:ph type="title"/>
          </p:nvPr>
        </p:nvSpPr>
        <p:spPr>
          <a:xfrm>
            <a:off x="630123" y="242138"/>
            <a:ext cx="10357485" cy="697230"/>
          </a:xfrm>
          <a:prstGeom prst="rect">
            <a:avLst/>
          </a:prstGeom>
        </p:spPr>
        <p:txBody>
          <a:bodyPr vert="horz" wrap="square" lIns="0" tIns="13335" rIns="0" bIns="0" rtlCol="0">
            <a:spAutoFit/>
          </a:bodyPr>
          <a:lstStyle/>
          <a:p>
            <a:pPr marL="12700">
              <a:lnSpc>
                <a:spcPct val="100000"/>
              </a:lnSpc>
              <a:spcBef>
                <a:spcPts val="105"/>
              </a:spcBef>
            </a:pPr>
            <a:r>
              <a:rPr spc="-215" dirty="0"/>
              <a:t>Why </a:t>
            </a:r>
            <a:r>
              <a:rPr spc="-114" dirty="0"/>
              <a:t>Osteopaths </a:t>
            </a:r>
            <a:r>
              <a:rPr spc="-80" dirty="0"/>
              <a:t>are </a:t>
            </a:r>
            <a:r>
              <a:rPr spc="40" dirty="0"/>
              <a:t>important </a:t>
            </a:r>
            <a:r>
              <a:rPr spc="-5" dirty="0"/>
              <a:t>to </a:t>
            </a:r>
            <a:r>
              <a:rPr spc="-85" dirty="0"/>
              <a:t>Axial</a:t>
            </a:r>
            <a:r>
              <a:rPr spc="-425" dirty="0"/>
              <a:t> </a:t>
            </a:r>
            <a:r>
              <a:rPr spc="-265" dirty="0"/>
              <a:t>SpA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3435235" y="228600"/>
            <a:ext cx="4585335" cy="697230"/>
          </a:xfrm>
          <a:prstGeom prst="rect">
            <a:avLst/>
          </a:prstGeom>
        </p:spPr>
        <p:txBody>
          <a:bodyPr vert="horz" wrap="square" lIns="0" tIns="13335" rIns="0" bIns="0" rtlCol="0">
            <a:spAutoFit/>
          </a:bodyPr>
          <a:lstStyle/>
          <a:p>
            <a:pPr marL="12700">
              <a:lnSpc>
                <a:spcPct val="100000"/>
              </a:lnSpc>
              <a:spcBef>
                <a:spcPts val="105"/>
              </a:spcBef>
            </a:pPr>
            <a:r>
              <a:rPr spc="-20" dirty="0"/>
              <a:t>Manipulation</a:t>
            </a:r>
            <a:r>
              <a:rPr spc="-195" dirty="0"/>
              <a:t> </a:t>
            </a:r>
            <a:r>
              <a:rPr spc="-340" dirty="0"/>
              <a:t>(HVT)</a:t>
            </a:r>
          </a:p>
        </p:txBody>
      </p:sp>
      <p:sp>
        <p:nvSpPr>
          <p:cNvPr id="3" name="object 3"/>
          <p:cNvSpPr txBox="1"/>
          <p:nvPr/>
        </p:nvSpPr>
        <p:spPr>
          <a:xfrm>
            <a:off x="630123" y="1325884"/>
            <a:ext cx="10195560" cy="5130892"/>
          </a:xfrm>
          <a:prstGeom prst="rect">
            <a:avLst/>
          </a:prstGeom>
        </p:spPr>
        <p:txBody>
          <a:bodyPr vert="horz" wrap="square" lIns="0" tIns="151130" rIns="0" bIns="0" rtlCol="0">
            <a:spAutoFit/>
          </a:bodyPr>
          <a:lstStyle/>
          <a:p>
            <a:pPr marL="2986405">
              <a:lnSpc>
                <a:spcPct val="100000"/>
              </a:lnSpc>
              <a:spcBef>
                <a:spcPts val="1190"/>
              </a:spcBef>
            </a:pPr>
            <a:r>
              <a:rPr sz="2800" spc="-145" dirty="0">
                <a:latin typeface="Arial"/>
                <a:cs typeface="Arial"/>
              </a:rPr>
              <a:t>No </a:t>
            </a:r>
            <a:r>
              <a:rPr sz="2800" spc="-40" dirty="0">
                <a:latin typeface="Arial"/>
                <a:cs typeface="Arial"/>
              </a:rPr>
              <a:t>spinal </a:t>
            </a:r>
            <a:r>
              <a:rPr sz="2800" spc="-30" dirty="0">
                <a:latin typeface="Arial"/>
                <a:cs typeface="Arial"/>
              </a:rPr>
              <a:t>manipulation</a:t>
            </a:r>
            <a:r>
              <a:rPr sz="2800" spc="-100" dirty="0">
                <a:latin typeface="Arial"/>
                <a:cs typeface="Arial"/>
              </a:rPr>
              <a:t> </a:t>
            </a:r>
            <a:r>
              <a:rPr sz="2800" spc="-215" dirty="0">
                <a:latin typeface="Arial"/>
                <a:cs typeface="Arial"/>
              </a:rPr>
              <a:t>(HVT)</a:t>
            </a:r>
            <a:endParaRPr lang="en-US" sz="2800" spc="-215" dirty="0">
              <a:latin typeface="Arial"/>
              <a:cs typeface="Arial"/>
            </a:endParaRPr>
          </a:p>
          <a:p>
            <a:pPr marL="2986405">
              <a:lnSpc>
                <a:spcPct val="100000"/>
              </a:lnSpc>
              <a:spcBef>
                <a:spcPts val="1190"/>
              </a:spcBef>
            </a:pPr>
            <a:r>
              <a:rPr lang="en-US" sz="2800" dirty="0">
                <a:latin typeface="Arial"/>
                <a:cs typeface="Arial"/>
              </a:rPr>
              <a:t>EVER! – yes not even if….</a:t>
            </a:r>
            <a:endParaRPr sz="2800" dirty="0">
              <a:latin typeface="Arial"/>
              <a:cs typeface="Arial"/>
            </a:endParaRPr>
          </a:p>
          <a:p>
            <a:pPr marL="241300" indent="-228600">
              <a:lnSpc>
                <a:spcPct val="100000"/>
              </a:lnSpc>
              <a:spcBef>
                <a:spcPts val="785"/>
              </a:spcBef>
              <a:buChar char="•"/>
              <a:tabLst>
                <a:tab pos="240665" algn="l"/>
                <a:tab pos="241300" algn="l"/>
              </a:tabLst>
            </a:pPr>
            <a:r>
              <a:rPr sz="2000" spc="-80" dirty="0">
                <a:latin typeface="Arial"/>
                <a:cs typeface="Arial"/>
              </a:rPr>
              <a:t>All </a:t>
            </a:r>
            <a:r>
              <a:rPr sz="2000" spc="-30" dirty="0">
                <a:latin typeface="Arial"/>
                <a:cs typeface="Arial"/>
              </a:rPr>
              <a:t>interventions </a:t>
            </a:r>
            <a:r>
              <a:rPr sz="2000" spc="-50" dirty="0">
                <a:latin typeface="Arial"/>
                <a:cs typeface="Arial"/>
              </a:rPr>
              <a:t>carry</a:t>
            </a:r>
            <a:r>
              <a:rPr sz="2000" spc="-60" dirty="0">
                <a:latin typeface="Arial"/>
                <a:cs typeface="Arial"/>
              </a:rPr>
              <a:t> </a:t>
            </a:r>
            <a:r>
              <a:rPr sz="2000" spc="-20" dirty="0">
                <a:latin typeface="Arial"/>
                <a:cs typeface="Arial"/>
              </a:rPr>
              <a:t>risk</a:t>
            </a:r>
            <a:endParaRPr sz="2000" dirty="0">
              <a:latin typeface="Arial"/>
              <a:cs typeface="Arial"/>
            </a:endParaRPr>
          </a:p>
          <a:p>
            <a:pPr marL="241300" indent="-228600">
              <a:lnSpc>
                <a:spcPct val="100000"/>
              </a:lnSpc>
              <a:spcBef>
                <a:spcPts val="760"/>
              </a:spcBef>
              <a:buChar char="•"/>
              <a:tabLst>
                <a:tab pos="240665" algn="l"/>
                <a:tab pos="241300" algn="l"/>
              </a:tabLst>
            </a:pPr>
            <a:r>
              <a:rPr sz="2000" spc="-105" dirty="0">
                <a:latin typeface="Arial"/>
                <a:cs typeface="Arial"/>
              </a:rPr>
              <a:t>No </a:t>
            </a:r>
            <a:r>
              <a:rPr sz="2000" spc="-85" dirty="0">
                <a:latin typeface="Arial"/>
                <a:cs typeface="Arial"/>
              </a:rPr>
              <a:t>body </a:t>
            </a:r>
            <a:r>
              <a:rPr sz="2000" spc="-15" dirty="0">
                <a:latin typeface="Arial"/>
                <a:cs typeface="Arial"/>
              </a:rPr>
              <a:t>of </a:t>
            </a:r>
            <a:r>
              <a:rPr sz="2000" spc="-65" dirty="0">
                <a:latin typeface="Arial"/>
                <a:cs typeface="Arial"/>
              </a:rPr>
              <a:t>evidence </a:t>
            </a:r>
            <a:r>
              <a:rPr sz="2000" spc="-35" dirty="0">
                <a:latin typeface="Arial"/>
                <a:cs typeface="Arial"/>
              </a:rPr>
              <a:t>supporting </a:t>
            </a:r>
            <a:r>
              <a:rPr sz="2000" spc="-15" dirty="0">
                <a:latin typeface="Arial"/>
                <a:cs typeface="Arial"/>
              </a:rPr>
              <a:t>benefit of </a:t>
            </a:r>
            <a:r>
              <a:rPr sz="2000" spc="-60" dirty="0">
                <a:latin typeface="Arial"/>
                <a:cs typeface="Arial"/>
              </a:rPr>
              <a:t>use </a:t>
            </a:r>
            <a:r>
              <a:rPr sz="2000" spc="-10" dirty="0">
                <a:latin typeface="Arial"/>
                <a:cs typeface="Arial"/>
              </a:rPr>
              <a:t>in </a:t>
            </a:r>
            <a:r>
              <a:rPr sz="2000" spc="-45" dirty="0">
                <a:latin typeface="Arial"/>
                <a:cs typeface="Arial"/>
              </a:rPr>
              <a:t>axial</a:t>
            </a:r>
            <a:r>
              <a:rPr sz="2000" spc="-204" dirty="0">
                <a:latin typeface="Arial"/>
                <a:cs typeface="Arial"/>
              </a:rPr>
              <a:t> </a:t>
            </a:r>
            <a:r>
              <a:rPr sz="2000" spc="-105" dirty="0">
                <a:latin typeface="Arial"/>
                <a:cs typeface="Arial"/>
              </a:rPr>
              <a:t>SpA/AS</a:t>
            </a:r>
            <a:endParaRPr sz="2000" dirty="0">
              <a:latin typeface="Arial"/>
              <a:cs typeface="Arial"/>
            </a:endParaRPr>
          </a:p>
          <a:p>
            <a:pPr marL="241300" indent="-228600">
              <a:lnSpc>
                <a:spcPct val="100000"/>
              </a:lnSpc>
              <a:spcBef>
                <a:spcPts val="770"/>
              </a:spcBef>
              <a:buChar char="•"/>
              <a:tabLst>
                <a:tab pos="240665" algn="l"/>
                <a:tab pos="241300" algn="l"/>
              </a:tabLst>
            </a:pPr>
            <a:r>
              <a:rPr sz="2000" spc="-105" dirty="0">
                <a:latin typeface="Arial"/>
                <a:cs typeface="Arial"/>
              </a:rPr>
              <a:t>No </a:t>
            </a:r>
            <a:r>
              <a:rPr sz="2000" spc="-85" dirty="0">
                <a:latin typeface="Arial"/>
                <a:cs typeface="Arial"/>
              </a:rPr>
              <a:t>body </a:t>
            </a:r>
            <a:r>
              <a:rPr sz="2000" spc="-15" dirty="0">
                <a:latin typeface="Arial"/>
                <a:cs typeface="Arial"/>
              </a:rPr>
              <a:t>of </a:t>
            </a:r>
            <a:r>
              <a:rPr sz="2000" spc="-65" dirty="0">
                <a:latin typeface="Arial"/>
                <a:cs typeface="Arial"/>
              </a:rPr>
              <a:t>evidence </a:t>
            </a:r>
            <a:r>
              <a:rPr sz="2000" spc="-30" dirty="0">
                <a:latin typeface="Arial"/>
                <a:cs typeface="Arial"/>
              </a:rPr>
              <a:t>indicating </a:t>
            </a:r>
            <a:r>
              <a:rPr sz="2000" spc="-60" dirty="0">
                <a:latin typeface="Arial"/>
                <a:cs typeface="Arial"/>
              </a:rPr>
              <a:t>levels </a:t>
            </a:r>
            <a:r>
              <a:rPr sz="2000" spc="-15" dirty="0">
                <a:latin typeface="Arial"/>
                <a:cs typeface="Arial"/>
              </a:rPr>
              <a:t>of</a:t>
            </a:r>
            <a:r>
              <a:rPr sz="2000" spc="-85" dirty="0">
                <a:latin typeface="Arial"/>
                <a:cs typeface="Arial"/>
              </a:rPr>
              <a:t> </a:t>
            </a:r>
            <a:r>
              <a:rPr sz="2000" spc="-25" dirty="0">
                <a:latin typeface="Arial"/>
                <a:cs typeface="Arial"/>
              </a:rPr>
              <a:t>risk</a:t>
            </a:r>
            <a:r>
              <a:rPr lang="en-US" sz="2000" spc="-25" dirty="0">
                <a:latin typeface="Arial"/>
                <a:cs typeface="Arial"/>
              </a:rPr>
              <a:t>- 1-3500 in general population </a:t>
            </a:r>
            <a:endParaRPr sz="2000" dirty="0">
              <a:latin typeface="Arial"/>
              <a:cs typeface="Arial"/>
            </a:endParaRPr>
          </a:p>
          <a:p>
            <a:pPr marL="241300" marR="5080" indent="-228600">
              <a:lnSpc>
                <a:spcPts val="2160"/>
              </a:lnSpc>
              <a:spcBef>
                <a:spcPts val="1025"/>
              </a:spcBef>
              <a:buChar char="•"/>
              <a:tabLst>
                <a:tab pos="240665" algn="l"/>
                <a:tab pos="241300" algn="l"/>
              </a:tabLst>
            </a:pPr>
            <a:r>
              <a:rPr sz="2000" spc="-45" dirty="0">
                <a:latin typeface="Arial"/>
                <a:cs typeface="Arial"/>
              </a:rPr>
              <a:t>In </a:t>
            </a:r>
            <a:r>
              <a:rPr sz="2000" spc="-60" dirty="0">
                <a:latin typeface="Arial"/>
                <a:cs typeface="Arial"/>
              </a:rPr>
              <a:t>absence </a:t>
            </a:r>
            <a:r>
              <a:rPr sz="2000" spc="-15" dirty="0">
                <a:latin typeface="Arial"/>
                <a:cs typeface="Arial"/>
              </a:rPr>
              <a:t>of </a:t>
            </a:r>
            <a:r>
              <a:rPr sz="2000" spc="-65" dirty="0">
                <a:latin typeface="Arial"/>
                <a:cs typeface="Arial"/>
              </a:rPr>
              <a:t>evidence </a:t>
            </a:r>
            <a:r>
              <a:rPr sz="2000" spc="-10" dirty="0">
                <a:latin typeface="Arial"/>
                <a:cs typeface="Arial"/>
              </a:rPr>
              <a:t>in </a:t>
            </a:r>
            <a:r>
              <a:rPr sz="2000" spc="-15" dirty="0">
                <a:latin typeface="Arial"/>
                <a:cs typeface="Arial"/>
              </a:rPr>
              <a:t>literature </a:t>
            </a:r>
            <a:r>
              <a:rPr sz="2000" spc="60" dirty="0">
                <a:latin typeface="Arial"/>
                <a:cs typeface="Arial"/>
              </a:rPr>
              <a:t>–</a:t>
            </a:r>
            <a:r>
              <a:rPr sz="2000" spc="-360" dirty="0">
                <a:latin typeface="Arial"/>
                <a:cs typeface="Arial"/>
              </a:rPr>
              <a:t> </a:t>
            </a:r>
            <a:r>
              <a:rPr sz="2000" spc="-20" dirty="0">
                <a:latin typeface="Arial"/>
                <a:cs typeface="Arial"/>
              </a:rPr>
              <a:t>return </a:t>
            </a:r>
            <a:r>
              <a:rPr sz="2000" spc="-30" dirty="0">
                <a:latin typeface="Arial"/>
                <a:cs typeface="Arial"/>
              </a:rPr>
              <a:t>to </a:t>
            </a:r>
            <a:r>
              <a:rPr sz="2000" spc="-15" dirty="0">
                <a:latin typeface="Arial"/>
                <a:cs typeface="Arial"/>
              </a:rPr>
              <a:t>the </a:t>
            </a:r>
            <a:r>
              <a:rPr sz="2000" spc="-45" dirty="0">
                <a:latin typeface="Arial"/>
                <a:cs typeface="Arial"/>
              </a:rPr>
              <a:t>mechanism </a:t>
            </a:r>
            <a:r>
              <a:rPr sz="2000" spc="-15" dirty="0">
                <a:latin typeface="Arial"/>
                <a:cs typeface="Arial"/>
              </a:rPr>
              <a:t>of </a:t>
            </a:r>
            <a:r>
              <a:rPr sz="2000" spc="-30" dirty="0">
                <a:latin typeface="Arial"/>
                <a:cs typeface="Arial"/>
              </a:rPr>
              <a:t>action </a:t>
            </a:r>
            <a:r>
              <a:rPr sz="2000" spc="5" dirty="0">
                <a:latin typeface="Arial"/>
                <a:cs typeface="Arial"/>
              </a:rPr>
              <a:t>+ </a:t>
            </a:r>
            <a:r>
              <a:rPr sz="2000" spc="-70" dirty="0">
                <a:latin typeface="Arial"/>
                <a:cs typeface="Arial"/>
              </a:rPr>
              <a:t>pathophysiology </a:t>
            </a:r>
            <a:r>
              <a:rPr sz="2000" spc="-30" dirty="0">
                <a:latin typeface="Arial"/>
                <a:cs typeface="Arial"/>
              </a:rPr>
              <a:t>to  </a:t>
            </a:r>
            <a:r>
              <a:rPr sz="2000" spc="-55" dirty="0">
                <a:latin typeface="Arial"/>
                <a:cs typeface="Arial"/>
              </a:rPr>
              <a:t>derive </a:t>
            </a:r>
            <a:r>
              <a:rPr sz="2000" spc="-20" dirty="0">
                <a:latin typeface="Arial"/>
                <a:cs typeface="Arial"/>
              </a:rPr>
              <a:t>clinical </a:t>
            </a:r>
            <a:r>
              <a:rPr sz="2000" spc="-25" dirty="0">
                <a:latin typeface="Arial"/>
                <a:cs typeface="Arial"/>
              </a:rPr>
              <a:t>rationale </a:t>
            </a:r>
            <a:r>
              <a:rPr sz="2000" spc="-30" dirty="0">
                <a:latin typeface="Arial"/>
                <a:cs typeface="Arial"/>
              </a:rPr>
              <a:t>for </a:t>
            </a:r>
            <a:r>
              <a:rPr sz="2000" spc="-50" dirty="0">
                <a:latin typeface="Arial"/>
                <a:cs typeface="Arial"/>
              </a:rPr>
              <a:t>choice </a:t>
            </a:r>
            <a:r>
              <a:rPr sz="2000" spc="-15" dirty="0">
                <a:latin typeface="Arial"/>
                <a:cs typeface="Arial"/>
              </a:rPr>
              <a:t>of</a:t>
            </a:r>
            <a:r>
              <a:rPr sz="2000" spc="-155" dirty="0">
                <a:latin typeface="Arial"/>
                <a:cs typeface="Arial"/>
              </a:rPr>
              <a:t> </a:t>
            </a:r>
            <a:r>
              <a:rPr sz="2000" spc="-25" dirty="0">
                <a:latin typeface="Arial"/>
                <a:cs typeface="Arial"/>
              </a:rPr>
              <a:t>intervention</a:t>
            </a:r>
            <a:endParaRPr sz="2000" dirty="0">
              <a:latin typeface="Arial"/>
              <a:cs typeface="Arial"/>
            </a:endParaRPr>
          </a:p>
          <a:p>
            <a:pPr marL="12700">
              <a:lnSpc>
                <a:spcPct val="100000"/>
              </a:lnSpc>
              <a:spcBef>
                <a:spcPts val="725"/>
              </a:spcBef>
            </a:pPr>
            <a:r>
              <a:rPr sz="2000" spc="-160" dirty="0">
                <a:latin typeface="Arial"/>
                <a:cs typeface="Arial"/>
              </a:rPr>
              <a:t>On</a:t>
            </a:r>
            <a:r>
              <a:rPr sz="2000" spc="-70" dirty="0">
                <a:latin typeface="Arial"/>
                <a:cs typeface="Arial"/>
              </a:rPr>
              <a:t> </a:t>
            </a:r>
            <a:r>
              <a:rPr sz="2000" spc="-50" dirty="0">
                <a:latin typeface="Arial"/>
                <a:cs typeface="Arial"/>
              </a:rPr>
              <a:t>balance:</a:t>
            </a:r>
            <a:endParaRPr sz="2000" dirty="0">
              <a:latin typeface="Arial"/>
              <a:cs typeface="Arial"/>
            </a:endParaRPr>
          </a:p>
          <a:p>
            <a:pPr marL="241300" indent="-228600">
              <a:lnSpc>
                <a:spcPct val="100000"/>
              </a:lnSpc>
              <a:spcBef>
                <a:spcPts val="770"/>
              </a:spcBef>
              <a:buChar char="-"/>
              <a:tabLst>
                <a:tab pos="240665" algn="l"/>
                <a:tab pos="241300" algn="l"/>
              </a:tabLst>
            </a:pPr>
            <a:r>
              <a:rPr sz="2000" spc="-45" dirty="0">
                <a:latin typeface="Arial"/>
                <a:cs typeface="Arial"/>
              </a:rPr>
              <a:t>Nature </a:t>
            </a:r>
            <a:r>
              <a:rPr sz="2000" spc="-15" dirty="0">
                <a:latin typeface="Arial"/>
                <a:cs typeface="Arial"/>
              </a:rPr>
              <a:t>of</a:t>
            </a:r>
            <a:r>
              <a:rPr sz="2000" spc="-75" dirty="0">
                <a:latin typeface="Arial"/>
                <a:cs typeface="Arial"/>
              </a:rPr>
              <a:t> </a:t>
            </a:r>
            <a:r>
              <a:rPr sz="2000" spc="-30" dirty="0">
                <a:latin typeface="Arial"/>
                <a:cs typeface="Arial"/>
              </a:rPr>
              <a:t>application</a:t>
            </a:r>
            <a:endParaRPr sz="2000" dirty="0">
              <a:latin typeface="Arial"/>
              <a:cs typeface="Arial"/>
            </a:endParaRPr>
          </a:p>
          <a:p>
            <a:pPr marL="241300" indent="-228600">
              <a:lnSpc>
                <a:spcPct val="100000"/>
              </a:lnSpc>
              <a:spcBef>
                <a:spcPts val="755"/>
              </a:spcBef>
              <a:buChar char="-"/>
              <a:tabLst>
                <a:tab pos="240665" algn="l"/>
                <a:tab pos="241300" algn="l"/>
              </a:tabLst>
            </a:pPr>
            <a:r>
              <a:rPr sz="2000" spc="-70" dirty="0">
                <a:latin typeface="Arial"/>
                <a:cs typeface="Arial"/>
              </a:rPr>
              <a:t>Risk </a:t>
            </a:r>
            <a:r>
              <a:rPr sz="2000" spc="-15" dirty="0">
                <a:latin typeface="Arial"/>
                <a:cs typeface="Arial"/>
              </a:rPr>
              <a:t>of </a:t>
            </a:r>
            <a:r>
              <a:rPr sz="2000" spc="-40" dirty="0">
                <a:latin typeface="Arial"/>
                <a:cs typeface="Arial"/>
              </a:rPr>
              <a:t>inducing </a:t>
            </a:r>
            <a:r>
              <a:rPr sz="2000" spc="-5" dirty="0">
                <a:latin typeface="Arial"/>
                <a:cs typeface="Arial"/>
              </a:rPr>
              <a:t>‘flare </a:t>
            </a:r>
            <a:r>
              <a:rPr sz="2000" spc="-10" dirty="0">
                <a:latin typeface="Arial"/>
                <a:cs typeface="Arial"/>
              </a:rPr>
              <a:t>up’ </a:t>
            </a:r>
            <a:r>
              <a:rPr sz="2000" spc="60" dirty="0">
                <a:latin typeface="Arial"/>
                <a:cs typeface="Arial"/>
              </a:rPr>
              <a:t>– </a:t>
            </a:r>
            <a:r>
              <a:rPr sz="2000" spc="-55" dirty="0">
                <a:latin typeface="Arial"/>
                <a:cs typeface="Arial"/>
              </a:rPr>
              <a:t>disease </a:t>
            </a:r>
            <a:r>
              <a:rPr sz="2000" spc="-15" dirty="0">
                <a:latin typeface="Arial"/>
                <a:cs typeface="Arial"/>
              </a:rPr>
              <a:t>activity/quality of life </a:t>
            </a:r>
            <a:r>
              <a:rPr sz="2000" spc="-165" dirty="0">
                <a:latin typeface="Arial"/>
                <a:cs typeface="Arial"/>
              </a:rPr>
              <a:t>- </a:t>
            </a:r>
            <a:r>
              <a:rPr sz="2000" spc="-90" dirty="0">
                <a:latin typeface="Arial"/>
                <a:cs typeface="Arial"/>
              </a:rPr>
              <a:t>even </a:t>
            </a:r>
            <a:r>
              <a:rPr sz="2000" spc="-15" dirty="0">
                <a:latin typeface="Arial"/>
                <a:cs typeface="Arial"/>
              </a:rPr>
              <a:t>short</a:t>
            </a:r>
            <a:r>
              <a:rPr sz="2000" spc="-260" dirty="0">
                <a:latin typeface="Arial"/>
                <a:cs typeface="Arial"/>
              </a:rPr>
              <a:t> </a:t>
            </a:r>
            <a:r>
              <a:rPr sz="2000" spc="-25" dirty="0">
                <a:latin typeface="Arial"/>
                <a:cs typeface="Arial"/>
              </a:rPr>
              <a:t>term</a:t>
            </a:r>
            <a:endParaRPr sz="2000" dirty="0">
              <a:latin typeface="Arial"/>
              <a:cs typeface="Arial"/>
            </a:endParaRPr>
          </a:p>
          <a:p>
            <a:pPr marL="241300" indent="-228600">
              <a:lnSpc>
                <a:spcPct val="100000"/>
              </a:lnSpc>
              <a:spcBef>
                <a:spcPts val="760"/>
              </a:spcBef>
              <a:buChar char="-"/>
              <a:tabLst>
                <a:tab pos="240665" algn="l"/>
                <a:tab pos="241300" algn="l"/>
              </a:tabLst>
            </a:pPr>
            <a:r>
              <a:rPr sz="2000" spc="-70" dirty="0">
                <a:latin typeface="Arial"/>
                <a:cs typeface="Arial"/>
              </a:rPr>
              <a:t>Risk </a:t>
            </a:r>
            <a:r>
              <a:rPr sz="2000" spc="-15" dirty="0">
                <a:latin typeface="Arial"/>
                <a:cs typeface="Arial"/>
              </a:rPr>
              <a:t>of </a:t>
            </a:r>
            <a:r>
              <a:rPr sz="2000" spc="-35" dirty="0">
                <a:latin typeface="Arial"/>
                <a:cs typeface="Arial"/>
              </a:rPr>
              <a:t>tissue</a:t>
            </a:r>
            <a:r>
              <a:rPr sz="2000" spc="-95" dirty="0">
                <a:latin typeface="Arial"/>
                <a:cs typeface="Arial"/>
              </a:rPr>
              <a:t> </a:t>
            </a:r>
            <a:r>
              <a:rPr sz="2000" spc="-65" dirty="0">
                <a:latin typeface="Arial"/>
                <a:cs typeface="Arial"/>
              </a:rPr>
              <a:t>damage</a:t>
            </a:r>
            <a:endParaRPr sz="2000" dirty="0">
              <a:latin typeface="Arial"/>
              <a:cs typeface="Arial"/>
            </a:endParaRPr>
          </a:p>
          <a:p>
            <a:pPr marL="241300" indent="-228600">
              <a:lnSpc>
                <a:spcPct val="100000"/>
              </a:lnSpc>
              <a:spcBef>
                <a:spcPts val="765"/>
              </a:spcBef>
              <a:buChar char="-"/>
              <a:tabLst>
                <a:tab pos="240665" algn="l"/>
                <a:tab pos="241300" algn="l"/>
              </a:tabLst>
            </a:pPr>
            <a:r>
              <a:rPr sz="2000" spc="-90" dirty="0">
                <a:latin typeface="Arial"/>
                <a:cs typeface="Arial"/>
              </a:rPr>
              <a:t>Same </a:t>
            </a:r>
            <a:r>
              <a:rPr sz="2000" spc="-10" dirty="0">
                <a:latin typeface="Arial"/>
                <a:cs typeface="Arial"/>
              </a:rPr>
              <a:t>effect </a:t>
            </a:r>
            <a:r>
              <a:rPr sz="2000" spc="-50" dirty="0">
                <a:latin typeface="Arial"/>
                <a:cs typeface="Arial"/>
              </a:rPr>
              <a:t>can </a:t>
            </a:r>
            <a:r>
              <a:rPr sz="2000" spc="-55" dirty="0">
                <a:latin typeface="Arial"/>
                <a:cs typeface="Arial"/>
              </a:rPr>
              <a:t>be </a:t>
            </a:r>
            <a:r>
              <a:rPr sz="2000" spc="-65" dirty="0">
                <a:latin typeface="Arial"/>
                <a:cs typeface="Arial"/>
              </a:rPr>
              <a:t>achieved </a:t>
            </a:r>
            <a:r>
              <a:rPr sz="2000" spc="-25" dirty="0">
                <a:latin typeface="Arial"/>
                <a:cs typeface="Arial"/>
              </a:rPr>
              <a:t>with </a:t>
            </a:r>
            <a:r>
              <a:rPr sz="2000" spc="-30" dirty="0">
                <a:latin typeface="Arial"/>
                <a:cs typeface="Arial"/>
              </a:rPr>
              <a:t>other</a:t>
            </a:r>
            <a:r>
              <a:rPr sz="2000" spc="-185" dirty="0">
                <a:latin typeface="Arial"/>
                <a:cs typeface="Arial"/>
              </a:rPr>
              <a:t> </a:t>
            </a:r>
            <a:r>
              <a:rPr sz="2000" spc="-40" dirty="0">
                <a:latin typeface="Arial"/>
                <a:cs typeface="Arial"/>
              </a:rPr>
              <a:t>techniques</a:t>
            </a:r>
            <a:endParaRPr sz="20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6483-3B7A-4E81-8388-04EE9908BF59}"/>
              </a:ext>
            </a:extLst>
          </p:cNvPr>
          <p:cNvSpPr>
            <a:spLocks noGrp="1"/>
          </p:cNvSpPr>
          <p:nvPr>
            <p:ph type="title"/>
          </p:nvPr>
        </p:nvSpPr>
        <p:spPr/>
        <p:txBody>
          <a:bodyPr/>
          <a:lstStyle/>
          <a:p>
            <a:r>
              <a:rPr lang="en-US" dirty="0"/>
              <a:t>Great anecdote but don’t risk peoples lives </a:t>
            </a:r>
            <a:endParaRPr lang="en-GB" dirty="0"/>
          </a:p>
        </p:txBody>
      </p:sp>
      <p:pic>
        <p:nvPicPr>
          <p:cNvPr id="6" name="Picture 5" descr="A screenshot of a social media post&#10;&#10;Description automatically generated">
            <a:extLst>
              <a:ext uri="{FF2B5EF4-FFF2-40B4-BE49-F238E27FC236}">
                <a16:creationId xmlns:a16="http://schemas.microsoft.com/office/drawing/2014/main" id="{F5667A38-037D-449F-90C0-09F13AEBB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295400"/>
            <a:ext cx="5168233" cy="4920070"/>
          </a:xfrm>
          <a:prstGeom prst="rect">
            <a:avLst/>
          </a:prstGeom>
        </p:spPr>
      </p:pic>
    </p:spTree>
    <p:extLst>
      <p:ext uri="{BB962C8B-B14F-4D97-AF65-F5344CB8AC3E}">
        <p14:creationId xmlns:p14="http://schemas.microsoft.com/office/powerpoint/2010/main" val="2543628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E5A4-8356-4695-93FB-A9DA74DF94BF}"/>
              </a:ext>
            </a:extLst>
          </p:cNvPr>
          <p:cNvSpPr>
            <a:spLocks noGrp="1"/>
          </p:cNvSpPr>
          <p:nvPr>
            <p:ph type="title" idx="4294967295"/>
          </p:nvPr>
        </p:nvSpPr>
        <p:spPr>
          <a:xfrm>
            <a:off x="0" y="242888"/>
            <a:ext cx="10931525" cy="696912"/>
          </a:xfrm>
        </p:spPr>
        <p:txBody>
          <a:bodyPr/>
          <a:lstStyle/>
          <a:p>
            <a:r>
              <a:rPr lang="en-US" dirty="0"/>
              <a:t>NASS Members experiences of Osteopathy </a:t>
            </a:r>
            <a:endParaRPr lang="en-GB" dirty="0"/>
          </a:p>
        </p:txBody>
      </p:sp>
      <p:sp>
        <p:nvSpPr>
          <p:cNvPr id="3" name="Text Placeholder 2">
            <a:extLst>
              <a:ext uri="{FF2B5EF4-FFF2-40B4-BE49-F238E27FC236}">
                <a16:creationId xmlns:a16="http://schemas.microsoft.com/office/drawing/2014/main" id="{218EE5BA-E427-44B9-8111-AC4019255141}"/>
              </a:ext>
            </a:extLst>
          </p:cNvPr>
          <p:cNvSpPr>
            <a:spLocks noGrp="1"/>
          </p:cNvSpPr>
          <p:nvPr>
            <p:ph type="body" idx="4294967295"/>
          </p:nvPr>
        </p:nvSpPr>
        <p:spPr>
          <a:xfrm>
            <a:off x="0" y="1241425"/>
            <a:ext cx="11328400" cy="1230313"/>
          </a:xfrm>
        </p:spPr>
        <p:txBody>
          <a:bodyPr/>
          <a:lstStyle/>
          <a:p>
            <a:r>
              <a:rPr lang="en-US" i="1" dirty="0">
                <a:solidFill>
                  <a:srgbClr val="000000"/>
                </a:solidFill>
                <a:latin typeface="Times New Roman" panose="02020603050405020304" pitchFamily="18" charset="0"/>
              </a:rPr>
              <a:t>“I booked to see [chiropractor] and during the consultation I gave him a detailed account about my medical history. It was at this point that he suggested that I may be suffering from AS [</a:t>
            </a:r>
            <a:r>
              <a:rPr lang="en-US" i="1" dirty="0" err="1">
                <a:solidFill>
                  <a:srgbClr val="000000"/>
                </a:solidFill>
                <a:latin typeface="Times New Roman" panose="02020603050405020304" pitchFamily="18" charset="0"/>
              </a:rPr>
              <a:t>axSpA</a:t>
            </a:r>
            <a:r>
              <a:rPr lang="en-US" i="1" dirty="0">
                <a:solidFill>
                  <a:srgbClr val="000000"/>
                </a:solidFill>
                <a:latin typeface="Times New Roman" panose="02020603050405020304" pitchFamily="18" charset="0"/>
              </a:rPr>
              <a:t>] and actually wrote a letter to my GP recommending that I be blood tested for this. Within 6 months I had the diagnosis and was receiving the appropriate medication.</a:t>
            </a:r>
            <a:endParaRPr lang="en-GB" dirty="0"/>
          </a:p>
        </p:txBody>
      </p:sp>
      <p:sp>
        <p:nvSpPr>
          <p:cNvPr id="4" name="Rectangle 3">
            <a:extLst>
              <a:ext uri="{FF2B5EF4-FFF2-40B4-BE49-F238E27FC236}">
                <a16:creationId xmlns:a16="http://schemas.microsoft.com/office/drawing/2014/main" id="{FF6A813F-1EE6-49A3-A3D4-2DABA93AB958}"/>
              </a:ext>
            </a:extLst>
          </p:cNvPr>
          <p:cNvSpPr/>
          <p:nvPr/>
        </p:nvSpPr>
        <p:spPr>
          <a:xfrm>
            <a:off x="533400" y="3200400"/>
            <a:ext cx="8712454" cy="923330"/>
          </a:xfrm>
          <a:prstGeom prst="rect">
            <a:avLst/>
          </a:prstGeom>
        </p:spPr>
        <p:txBody>
          <a:bodyPr wrap="square">
            <a:spAutoFit/>
          </a:bodyPr>
          <a:lstStyle/>
          <a:p>
            <a:r>
              <a:rPr lang="en-US" i="1" dirty="0">
                <a:solidFill>
                  <a:srgbClr val="000000"/>
                </a:solidFill>
                <a:latin typeface="Times New Roman" panose="02020603050405020304" pitchFamily="18" charset="0"/>
              </a:rPr>
              <a:t>I went to an osteopath…who kept pulling my neck out and yanking it from one way to the other, and on the third session I couldn’t take it anymore, so I was crying. So, I decided to stop that.”</a:t>
            </a:r>
            <a:endParaRPr lang="en-GB" dirty="0"/>
          </a:p>
        </p:txBody>
      </p:sp>
      <p:sp>
        <p:nvSpPr>
          <p:cNvPr id="5" name="TextBox 4">
            <a:extLst>
              <a:ext uri="{FF2B5EF4-FFF2-40B4-BE49-F238E27FC236}">
                <a16:creationId xmlns:a16="http://schemas.microsoft.com/office/drawing/2014/main" id="{39D56B4C-1B67-4D76-88FD-C774C98073AE}"/>
              </a:ext>
            </a:extLst>
          </p:cNvPr>
          <p:cNvSpPr txBox="1"/>
          <p:nvPr/>
        </p:nvSpPr>
        <p:spPr>
          <a:xfrm>
            <a:off x="533400" y="4648200"/>
            <a:ext cx="11028476" cy="646331"/>
          </a:xfrm>
          <a:prstGeom prst="rect">
            <a:avLst/>
          </a:prstGeom>
          <a:noFill/>
        </p:spPr>
        <p:txBody>
          <a:bodyPr wrap="square" rtlCol="0">
            <a:spAutoFit/>
          </a:bodyPr>
          <a:lstStyle/>
          <a:p>
            <a:r>
              <a:rPr lang="en-US" dirty="0"/>
              <a:t>I feel much better after I see my osteopath, I am less stiff and sleep well. Its really important that we don’t over do it at the session, or it can make me flair. </a:t>
            </a:r>
            <a:endParaRPr lang="en-GB" dirty="0"/>
          </a:p>
        </p:txBody>
      </p:sp>
    </p:spTree>
    <p:extLst>
      <p:ext uri="{BB962C8B-B14F-4D97-AF65-F5344CB8AC3E}">
        <p14:creationId xmlns:p14="http://schemas.microsoft.com/office/powerpoint/2010/main" val="3824134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object 2"/>
          <p:cNvSpPr txBox="1"/>
          <p:nvPr/>
        </p:nvSpPr>
        <p:spPr>
          <a:xfrm>
            <a:off x="630123" y="1240637"/>
            <a:ext cx="8235950" cy="4110741"/>
          </a:xfrm>
          <a:prstGeom prst="rect">
            <a:avLst/>
          </a:prstGeom>
        </p:spPr>
        <p:txBody>
          <a:bodyPr vert="horz" wrap="square" lIns="0" tIns="108585" rIns="0" bIns="0" rtlCol="0">
            <a:spAutoFit/>
          </a:bodyPr>
          <a:lstStyle/>
          <a:p>
            <a:pPr marL="241300" indent="-228600">
              <a:lnSpc>
                <a:spcPct val="100000"/>
              </a:lnSpc>
              <a:spcBef>
                <a:spcPts val="855"/>
              </a:spcBef>
              <a:buChar char="•"/>
              <a:tabLst>
                <a:tab pos="240665" algn="l"/>
                <a:tab pos="241300" algn="l"/>
              </a:tabLst>
            </a:pPr>
            <a:r>
              <a:rPr lang="en-US" sz="2000" spc="-60" dirty="0">
                <a:latin typeface="Arial"/>
                <a:cs typeface="Arial"/>
              </a:rPr>
              <a:t>MSK</a:t>
            </a:r>
            <a:endParaRPr sz="2000" dirty="0">
              <a:latin typeface="Arial"/>
              <a:cs typeface="Arial"/>
            </a:endParaRPr>
          </a:p>
          <a:p>
            <a:pPr marL="241300" indent="-228600">
              <a:lnSpc>
                <a:spcPct val="100000"/>
              </a:lnSpc>
              <a:spcBef>
                <a:spcPts val="760"/>
              </a:spcBef>
              <a:buChar char="•"/>
              <a:tabLst>
                <a:tab pos="240665" algn="l"/>
                <a:tab pos="241300" algn="l"/>
              </a:tabLst>
            </a:pPr>
            <a:r>
              <a:rPr sz="2000" spc="-65" dirty="0">
                <a:latin typeface="Arial"/>
                <a:cs typeface="Arial"/>
              </a:rPr>
              <a:t>Respiratory</a:t>
            </a:r>
            <a:endParaRPr sz="2000" dirty="0">
              <a:latin typeface="Arial"/>
              <a:cs typeface="Arial"/>
            </a:endParaRPr>
          </a:p>
          <a:p>
            <a:pPr marL="241300" indent="-228600">
              <a:lnSpc>
                <a:spcPct val="100000"/>
              </a:lnSpc>
              <a:spcBef>
                <a:spcPts val="755"/>
              </a:spcBef>
              <a:buChar char="•"/>
              <a:tabLst>
                <a:tab pos="240665" algn="l"/>
                <a:tab pos="241300" algn="l"/>
              </a:tabLst>
            </a:pPr>
            <a:r>
              <a:rPr sz="2000" spc="-75" dirty="0">
                <a:latin typeface="Arial"/>
                <a:cs typeface="Arial"/>
              </a:rPr>
              <a:t>Weight</a:t>
            </a:r>
            <a:r>
              <a:rPr sz="2000" spc="-80" dirty="0">
                <a:latin typeface="Arial"/>
                <a:cs typeface="Arial"/>
              </a:rPr>
              <a:t> </a:t>
            </a:r>
            <a:r>
              <a:rPr sz="2000" spc="-45" dirty="0">
                <a:latin typeface="Arial"/>
                <a:cs typeface="Arial"/>
              </a:rPr>
              <a:t>management</a:t>
            </a:r>
            <a:endParaRPr sz="2000" dirty="0">
              <a:latin typeface="Arial"/>
              <a:cs typeface="Arial"/>
            </a:endParaRPr>
          </a:p>
          <a:p>
            <a:pPr marL="241300" indent="-228600">
              <a:lnSpc>
                <a:spcPct val="100000"/>
              </a:lnSpc>
              <a:spcBef>
                <a:spcPts val="760"/>
              </a:spcBef>
              <a:buChar char="•"/>
              <a:tabLst>
                <a:tab pos="240665" algn="l"/>
                <a:tab pos="241300" algn="l"/>
              </a:tabLst>
            </a:pPr>
            <a:r>
              <a:rPr sz="2000" spc="-65" dirty="0">
                <a:latin typeface="Arial"/>
                <a:cs typeface="Arial"/>
              </a:rPr>
              <a:t>Posture</a:t>
            </a:r>
            <a:endParaRPr sz="2000" dirty="0">
              <a:latin typeface="Arial"/>
              <a:cs typeface="Arial"/>
            </a:endParaRPr>
          </a:p>
          <a:p>
            <a:pPr marL="241300" indent="-228600">
              <a:lnSpc>
                <a:spcPct val="100000"/>
              </a:lnSpc>
              <a:spcBef>
                <a:spcPts val="770"/>
              </a:spcBef>
              <a:buChar char="•"/>
              <a:tabLst>
                <a:tab pos="240665" algn="l"/>
                <a:tab pos="241300" algn="l"/>
              </a:tabLst>
            </a:pPr>
            <a:r>
              <a:rPr sz="2000" spc="-75" dirty="0">
                <a:latin typeface="Arial"/>
                <a:cs typeface="Arial"/>
              </a:rPr>
              <a:t>Reducing </a:t>
            </a:r>
            <a:r>
              <a:rPr sz="2000" spc="-15" dirty="0">
                <a:latin typeface="Arial"/>
                <a:cs typeface="Arial"/>
              </a:rPr>
              <a:t>falls</a:t>
            </a:r>
            <a:r>
              <a:rPr sz="2000" spc="-35" dirty="0">
                <a:latin typeface="Arial"/>
                <a:cs typeface="Arial"/>
              </a:rPr>
              <a:t> </a:t>
            </a:r>
            <a:r>
              <a:rPr sz="2000" spc="-20" dirty="0">
                <a:latin typeface="Arial"/>
                <a:cs typeface="Arial"/>
              </a:rPr>
              <a:t>risk</a:t>
            </a:r>
            <a:r>
              <a:rPr lang="en-US" sz="2000" spc="-20" dirty="0">
                <a:latin typeface="Arial"/>
                <a:cs typeface="Arial"/>
              </a:rPr>
              <a:t>- Intrinsic/Extrinsic </a:t>
            </a:r>
            <a:endParaRPr sz="2000" dirty="0">
              <a:latin typeface="Arial"/>
              <a:cs typeface="Arial"/>
            </a:endParaRPr>
          </a:p>
          <a:p>
            <a:pPr marL="241300" indent="-228600">
              <a:lnSpc>
                <a:spcPct val="100000"/>
              </a:lnSpc>
              <a:spcBef>
                <a:spcPts val="755"/>
              </a:spcBef>
              <a:buChar char="•"/>
              <a:tabLst>
                <a:tab pos="240665" algn="l"/>
                <a:tab pos="241300" algn="l"/>
              </a:tabLst>
            </a:pPr>
            <a:r>
              <a:rPr sz="2000" spc="-60" dirty="0">
                <a:latin typeface="Arial"/>
                <a:cs typeface="Arial"/>
              </a:rPr>
              <a:t>Managing</a:t>
            </a:r>
            <a:r>
              <a:rPr sz="2000" spc="-30" dirty="0">
                <a:latin typeface="Arial"/>
                <a:cs typeface="Arial"/>
              </a:rPr>
              <a:t> </a:t>
            </a:r>
            <a:r>
              <a:rPr sz="2000" spc="-35" dirty="0">
                <a:latin typeface="Arial"/>
                <a:cs typeface="Arial"/>
              </a:rPr>
              <a:t>pain</a:t>
            </a:r>
            <a:endParaRPr sz="2000" dirty="0">
              <a:latin typeface="Arial"/>
              <a:cs typeface="Arial"/>
            </a:endParaRPr>
          </a:p>
          <a:p>
            <a:pPr marL="241300" indent="-228600">
              <a:lnSpc>
                <a:spcPct val="100000"/>
              </a:lnSpc>
              <a:spcBef>
                <a:spcPts val="755"/>
              </a:spcBef>
              <a:buChar char="•"/>
              <a:tabLst>
                <a:tab pos="240665" algn="l"/>
                <a:tab pos="241300" algn="l"/>
              </a:tabLst>
            </a:pPr>
            <a:r>
              <a:rPr sz="2000" spc="-60" dirty="0">
                <a:latin typeface="Arial"/>
                <a:cs typeface="Arial"/>
              </a:rPr>
              <a:t>Managing </a:t>
            </a:r>
            <a:r>
              <a:rPr sz="2000" spc="-15" dirty="0">
                <a:latin typeface="Arial"/>
                <a:cs typeface="Arial"/>
              </a:rPr>
              <a:t>patient </a:t>
            </a:r>
            <a:r>
              <a:rPr sz="2000" spc="-45" dirty="0">
                <a:latin typeface="Arial"/>
                <a:cs typeface="Arial"/>
              </a:rPr>
              <a:t>expectations </a:t>
            </a:r>
            <a:endParaRPr lang="en-US" sz="2000" spc="-45" dirty="0">
              <a:latin typeface="Arial"/>
              <a:cs typeface="Arial"/>
            </a:endParaRPr>
          </a:p>
          <a:p>
            <a:pPr marL="241300" indent="-228600">
              <a:lnSpc>
                <a:spcPct val="100000"/>
              </a:lnSpc>
              <a:spcBef>
                <a:spcPts val="755"/>
              </a:spcBef>
              <a:buChar char="•"/>
              <a:tabLst>
                <a:tab pos="240665" algn="l"/>
                <a:tab pos="241300" algn="l"/>
              </a:tabLst>
            </a:pPr>
            <a:r>
              <a:rPr lang="en-US" sz="2000" spc="-40" dirty="0">
                <a:latin typeface="Arial"/>
                <a:cs typeface="Arial"/>
              </a:rPr>
              <a:t>M</a:t>
            </a:r>
            <a:r>
              <a:rPr sz="2000" spc="-20" dirty="0">
                <a:latin typeface="Arial"/>
                <a:cs typeface="Arial"/>
              </a:rPr>
              <a:t>ental</a:t>
            </a:r>
            <a:r>
              <a:rPr sz="2000" spc="-170" dirty="0">
                <a:latin typeface="Arial"/>
                <a:cs typeface="Arial"/>
              </a:rPr>
              <a:t> </a:t>
            </a:r>
            <a:r>
              <a:rPr sz="2000" spc="-25" dirty="0">
                <a:latin typeface="Arial"/>
                <a:cs typeface="Arial"/>
              </a:rPr>
              <a:t>health</a:t>
            </a:r>
            <a:r>
              <a:rPr lang="en-US" sz="2000" spc="-25" dirty="0">
                <a:latin typeface="Arial"/>
                <a:cs typeface="Arial"/>
              </a:rPr>
              <a:t> 59% vs 25% general back pain population </a:t>
            </a:r>
            <a:endParaRPr sz="2000" dirty="0">
              <a:latin typeface="Arial"/>
              <a:cs typeface="Arial"/>
            </a:endParaRPr>
          </a:p>
          <a:p>
            <a:pPr marL="241300" indent="-228600">
              <a:lnSpc>
                <a:spcPct val="100000"/>
              </a:lnSpc>
              <a:spcBef>
                <a:spcPts val="770"/>
              </a:spcBef>
              <a:buChar char="•"/>
              <a:tabLst>
                <a:tab pos="240665" algn="l"/>
                <a:tab pos="241300" algn="l"/>
              </a:tabLst>
            </a:pPr>
            <a:r>
              <a:rPr sz="2000" spc="-40" dirty="0">
                <a:latin typeface="Arial"/>
                <a:cs typeface="Arial"/>
              </a:rPr>
              <a:t>Facilitate </a:t>
            </a:r>
            <a:r>
              <a:rPr sz="2000" spc="-20" dirty="0">
                <a:latin typeface="Arial"/>
                <a:cs typeface="Arial"/>
              </a:rPr>
              <a:t>return </a:t>
            </a:r>
            <a:r>
              <a:rPr sz="2000" spc="-10" dirty="0">
                <a:latin typeface="Arial"/>
                <a:cs typeface="Arial"/>
              </a:rPr>
              <a:t>to/maintenance </a:t>
            </a:r>
            <a:r>
              <a:rPr sz="2000" spc="-15" dirty="0">
                <a:latin typeface="Arial"/>
                <a:cs typeface="Arial"/>
              </a:rPr>
              <a:t>of</a:t>
            </a:r>
            <a:r>
              <a:rPr sz="2000" spc="-155" dirty="0">
                <a:latin typeface="Arial"/>
                <a:cs typeface="Arial"/>
              </a:rPr>
              <a:t> ADLs</a:t>
            </a:r>
            <a:endParaRPr sz="2000" dirty="0">
              <a:latin typeface="Arial"/>
              <a:cs typeface="Arial"/>
            </a:endParaRPr>
          </a:p>
          <a:p>
            <a:pPr marL="241300" indent="-228600">
              <a:lnSpc>
                <a:spcPct val="100000"/>
              </a:lnSpc>
              <a:spcBef>
                <a:spcPts val="755"/>
              </a:spcBef>
              <a:buChar char="•"/>
              <a:tabLst>
                <a:tab pos="240665" algn="l"/>
                <a:tab pos="241300" algn="l"/>
              </a:tabLst>
            </a:pPr>
            <a:r>
              <a:rPr sz="2000" spc="-50" dirty="0">
                <a:latin typeface="Arial"/>
                <a:cs typeface="Arial"/>
              </a:rPr>
              <a:t>Setting </a:t>
            </a:r>
            <a:r>
              <a:rPr sz="2000" spc="-65" dirty="0">
                <a:latin typeface="Arial"/>
                <a:cs typeface="Arial"/>
              </a:rPr>
              <a:t>goals </a:t>
            </a:r>
            <a:r>
              <a:rPr sz="2000" spc="60" dirty="0">
                <a:latin typeface="Arial"/>
                <a:cs typeface="Arial"/>
              </a:rPr>
              <a:t>–</a:t>
            </a:r>
            <a:r>
              <a:rPr sz="2000" spc="-55" dirty="0">
                <a:latin typeface="Arial"/>
                <a:cs typeface="Arial"/>
              </a:rPr>
              <a:t> </a:t>
            </a:r>
            <a:r>
              <a:rPr sz="2000" spc="-30" dirty="0">
                <a:latin typeface="Arial"/>
                <a:cs typeface="Arial"/>
              </a:rPr>
              <a:t>motivation!</a:t>
            </a:r>
            <a:endParaRPr sz="2000" dirty="0">
              <a:latin typeface="Arial"/>
              <a:cs typeface="Arial"/>
            </a:endParaRPr>
          </a:p>
        </p:txBody>
      </p:sp>
      <p:sp>
        <p:nvSpPr>
          <p:cNvPr id="3" name="object 3"/>
          <p:cNvSpPr txBox="1">
            <a:spLocks noGrp="1"/>
          </p:cNvSpPr>
          <p:nvPr>
            <p:ph type="title"/>
          </p:nvPr>
        </p:nvSpPr>
        <p:spPr>
          <a:xfrm>
            <a:off x="630123" y="242138"/>
            <a:ext cx="4491355" cy="697230"/>
          </a:xfrm>
          <a:prstGeom prst="rect">
            <a:avLst/>
          </a:prstGeom>
        </p:spPr>
        <p:txBody>
          <a:bodyPr vert="horz" wrap="square" lIns="0" tIns="13335" rIns="0" bIns="0" rtlCol="0">
            <a:spAutoFit/>
          </a:bodyPr>
          <a:lstStyle/>
          <a:p>
            <a:pPr marL="12700">
              <a:lnSpc>
                <a:spcPct val="100000"/>
              </a:lnSpc>
              <a:spcBef>
                <a:spcPts val="105"/>
              </a:spcBef>
            </a:pPr>
            <a:r>
              <a:rPr spc="-100" dirty="0"/>
              <a:t>Restoring</a:t>
            </a:r>
            <a:r>
              <a:rPr spc="-200" dirty="0"/>
              <a:t> </a:t>
            </a:r>
            <a:r>
              <a:rPr spc="-100" dirty="0"/>
              <a:t>Function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object 2"/>
          <p:cNvSpPr txBox="1"/>
          <p:nvPr/>
        </p:nvSpPr>
        <p:spPr>
          <a:xfrm>
            <a:off x="483209" y="1143000"/>
            <a:ext cx="4959985" cy="5379678"/>
          </a:xfrm>
          <a:prstGeom prst="rect">
            <a:avLst/>
          </a:prstGeom>
        </p:spPr>
        <p:txBody>
          <a:bodyPr vert="horz" wrap="square" lIns="0" tIns="107950" rIns="0" bIns="0" rtlCol="0">
            <a:spAutoFit/>
          </a:bodyPr>
          <a:lstStyle/>
          <a:p>
            <a:pPr marL="12700">
              <a:lnSpc>
                <a:spcPct val="100000"/>
              </a:lnSpc>
              <a:spcBef>
                <a:spcPts val="850"/>
              </a:spcBef>
            </a:pPr>
            <a:r>
              <a:rPr sz="2000" spc="-50" dirty="0">
                <a:latin typeface="Arial"/>
                <a:cs typeface="Arial"/>
              </a:rPr>
              <a:t>Strengthen</a:t>
            </a:r>
            <a:endParaRPr lang="en-US" sz="2000" spc="-50" dirty="0">
              <a:latin typeface="Arial"/>
              <a:cs typeface="Arial"/>
            </a:endParaRPr>
          </a:p>
          <a:p>
            <a:pPr marL="12700">
              <a:lnSpc>
                <a:spcPct val="100000"/>
              </a:lnSpc>
              <a:spcBef>
                <a:spcPts val="850"/>
              </a:spcBef>
            </a:pPr>
            <a:r>
              <a:rPr lang="en-GB" sz="2000" spc="-50" dirty="0">
                <a:latin typeface="Arial"/>
                <a:cs typeface="Arial"/>
              </a:rPr>
              <a:t>Maintain and enhance CVS fitness</a:t>
            </a:r>
          </a:p>
          <a:p>
            <a:pPr marL="12700">
              <a:lnSpc>
                <a:spcPct val="100000"/>
              </a:lnSpc>
              <a:spcBef>
                <a:spcPts val="850"/>
              </a:spcBef>
            </a:pPr>
            <a:r>
              <a:rPr lang="en-GB" sz="2000" spc="-50" dirty="0">
                <a:latin typeface="Arial"/>
                <a:cs typeface="Arial"/>
              </a:rPr>
              <a:t>Improve flexibility</a:t>
            </a:r>
          </a:p>
          <a:p>
            <a:pPr marL="12700">
              <a:lnSpc>
                <a:spcPct val="100000"/>
              </a:lnSpc>
              <a:spcBef>
                <a:spcPts val="850"/>
              </a:spcBef>
            </a:pPr>
            <a:r>
              <a:rPr lang="en-GB" sz="2000" spc="-50" dirty="0">
                <a:latin typeface="Arial"/>
                <a:cs typeface="Arial"/>
              </a:rPr>
              <a:t>Enjoyment and compliance </a:t>
            </a:r>
          </a:p>
          <a:p>
            <a:pPr marL="12700">
              <a:lnSpc>
                <a:spcPct val="100000"/>
              </a:lnSpc>
              <a:spcBef>
                <a:spcPts val="850"/>
              </a:spcBef>
            </a:pPr>
            <a:r>
              <a:rPr lang="en-GB" sz="2000" spc="-50" dirty="0">
                <a:latin typeface="Arial"/>
                <a:cs typeface="Arial"/>
              </a:rPr>
              <a:t>Reassurance and removing barriers to participation </a:t>
            </a:r>
          </a:p>
          <a:p>
            <a:pPr marL="12700">
              <a:lnSpc>
                <a:spcPct val="100000"/>
              </a:lnSpc>
              <a:spcBef>
                <a:spcPts val="850"/>
              </a:spcBef>
            </a:pPr>
            <a:r>
              <a:rPr lang="en-GB" sz="2000" spc="-50" dirty="0">
                <a:latin typeface="Arial"/>
                <a:cs typeface="Arial"/>
              </a:rPr>
              <a:t>Regressions and progressions</a:t>
            </a:r>
          </a:p>
          <a:p>
            <a:pPr marL="12700">
              <a:lnSpc>
                <a:spcPct val="100000"/>
              </a:lnSpc>
              <a:spcBef>
                <a:spcPts val="850"/>
              </a:spcBef>
            </a:pPr>
            <a:r>
              <a:rPr lang="en-GB" sz="2000" spc="-50" dirty="0">
                <a:latin typeface="Arial"/>
                <a:cs typeface="Arial"/>
              </a:rPr>
              <a:t>Psychological benefits and social </a:t>
            </a:r>
          </a:p>
          <a:p>
            <a:pPr marL="12700">
              <a:lnSpc>
                <a:spcPct val="100000"/>
              </a:lnSpc>
              <a:spcBef>
                <a:spcPts val="850"/>
              </a:spcBef>
            </a:pPr>
            <a:r>
              <a:rPr lang="en-GB" sz="2000" spc="-50" dirty="0">
                <a:latin typeface="Arial"/>
                <a:cs typeface="Arial"/>
              </a:rPr>
              <a:t>NASS local groups/ support</a:t>
            </a:r>
          </a:p>
          <a:p>
            <a:pPr marL="12700">
              <a:lnSpc>
                <a:spcPct val="100000"/>
              </a:lnSpc>
              <a:spcBef>
                <a:spcPts val="850"/>
              </a:spcBef>
            </a:pPr>
            <a:r>
              <a:rPr lang="en-GB" sz="2000" spc="-50" dirty="0">
                <a:latin typeface="Arial"/>
                <a:cs typeface="Arial"/>
              </a:rPr>
              <a:t>“Bad day routines”  </a:t>
            </a:r>
          </a:p>
          <a:p>
            <a:pPr marL="12700">
              <a:lnSpc>
                <a:spcPct val="100000"/>
              </a:lnSpc>
              <a:spcBef>
                <a:spcPts val="850"/>
              </a:spcBef>
            </a:pPr>
            <a:r>
              <a:rPr lang="en-GB" sz="2000" spc="-50" dirty="0">
                <a:latin typeface="Arial"/>
                <a:cs typeface="Arial"/>
              </a:rPr>
              <a:t>Back to action and videos</a:t>
            </a:r>
          </a:p>
          <a:p>
            <a:pPr marL="12700">
              <a:lnSpc>
                <a:spcPct val="100000"/>
              </a:lnSpc>
              <a:spcBef>
                <a:spcPts val="850"/>
              </a:spcBef>
            </a:pPr>
            <a:r>
              <a:rPr lang="en-GB" sz="2000" spc="-50" dirty="0">
                <a:latin typeface="Arial"/>
                <a:cs typeface="Arial"/>
              </a:rPr>
              <a:t> </a:t>
            </a:r>
          </a:p>
          <a:p>
            <a:pPr marL="12700">
              <a:lnSpc>
                <a:spcPct val="100000"/>
              </a:lnSpc>
              <a:spcBef>
                <a:spcPts val="850"/>
              </a:spcBef>
            </a:pPr>
            <a:endParaRPr sz="2000" dirty="0">
              <a:latin typeface="Arial"/>
              <a:cs typeface="Arial"/>
            </a:endParaRPr>
          </a:p>
        </p:txBody>
      </p:sp>
      <p:sp>
        <p:nvSpPr>
          <p:cNvPr id="4" name="object 4"/>
          <p:cNvSpPr txBox="1">
            <a:spLocks noGrp="1"/>
          </p:cNvSpPr>
          <p:nvPr>
            <p:ph type="title"/>
          </p:nvPr>
        </p:nvSpPr>
        <p:spPr>
          <a:xfrm>
            <a:off x="483209" y="227152"/>
            <a:ext cx="11024870" cy="697230"/>
          </a:xfrm>
          <a:prstGeom prst="rect">
            <a:avLst/>
          </a:prstGeom>
        </p:spPr>
        <p:txBody>
          <a:bodyPr vert="horz" wrap="square" lIns="0" tIns="13335" rIns="0" bIns="0" rtlCol="0">
            <a:spAutoFit/>
          </a:bodyPr>
          <a:lstStyle/>
          <a:p>
            <a:pPr marL="12700">
              <a:lnSpc>
                <a:spcPct val="100000"/>
              </a:lnSpc>
              <a:spcBef>
                <a:spcPts val="105"/>
              </a:spcBef>
            </a:pPr>
            <a:r>
              <a:rPr spc="-95" dirty="0"/>
              <a:t>Considerations </a:t>
            </a:r>
            <a:r>
              <a:rPr spc="-5" dirty="0"/>
              <a:t>for </a:t>
            </a:r>
            <a:r>
              <a:rPr spc="-65" dirty="0"/>
              <a:t>Strengthening </a:t>
            </a:r>
            <a:r>
              <a:rPr spc="220" dirty="0"/>
              <a:t>&amp;</a:t>
            </a:r>
            <a:r>
              <a:rPr spc="-445" dirty="0"/>
              <a:t> </a:t>
            </a:r>
            <a:r>
              <a:rPr spc="-55" dirty="0"/>
              <a:t>Stretching</a:t>
            </a:r>
          </a:p>
        </p:txBody>
      </p:sp>
      <p:sp>
        <p:nvSpPr>
          <p:cNvPr id="5" name="object 2">
            <a:extLst>
              <a:ext uri="{FF2B5EF4-FFF2-40B4-BE49-F238E27FC236}">
                <a16:creationId xmlns:a16="http://schemas.microsoft.com/office/drawing/2014/main" id="{5542D5E1-8C0E-4F6E-990F-C5C12130BAC6}"/>
              </a:ext>
            </a:extLst>
          </p:cNvPr>
          <p:cNvSpPr txBox="1"/>
          <p:nvPr/>
        </p:nvSpPr>
        <p:spPr>
          <a:xfrm>
            <a:off x="6100011" y="1371600"/>
            <a:ext cx="4959985" cy="4110100"/>
          </a:xfrm>
          <a:prstGeom prst="rect">
            <a:avLst/>
          </a:prstGeom>
        </p:spPr>
        <p:txBody>
          <a:bodyPr vert="horz" wrap="square" lIns="0" tIns="107950" rIns="0" bIns="0" rtlCol="0">
            <a:spAutoFit/>
          </a:bodyPr>
          <a:lstStyle/>
          <a:p>
            <a:pPr marL="12700">
              <a:lnSpc>
                <a:spcPct val="100000"/>
              </a:lnSpc>
              <a:spcBef>
                <a:spcPts val="850"/>
              </a:spcBef>
            </a:pPr>
            <a:r>
              <a:rPr lang="en-GB" sz="2000" spc="-50" dirty="0">
                <a:latin typeface="Arial"/>
                <a:cs typeface="Arial"/>
              </a:rPr>
              <a:t>Example routine</a:t>
            </a:r>
          </a:p>
          <a:p>
            <a:pPr marL="12700">
              <a:lnSpc>
                <a:spcPct val="100000"/>
              </a:lnSpc>
              <a:spcBef>
                <a:spcPts val="850"/>
              </a:spcBef>
            </a:pPr>
            <a:r>
              <a:rPr lang="en-GB" sz="2000" spc="-50" dirty="0">
                <a:latin typeface="Arial"/>
                <a:cs typeface="Arial"/>
              </a:rPr>
              <a:t>Stretch anterior chain – door frame </a:t>
            </a:r>
          </a:p>
          <a:p>
            <a:pPr marL="12700">
              <a:lnSpc>
                <a:spcPct val="100000"/>
              </a:lnSpc>
              <a:spcBef>
                <a:spcPts val="850"/>
              </a:spcBef>
            </a:pPr>
            <a:r>
              <a:rPr lang="en-GB" sz="2000" spc="-50" dirty="0">
                <a:latin typeface="Arial"/>
                <a:cs typeface="Arial"/>
              </a:rPr>
              <a:t>Strengthen posterior chain – isometrics </a:t>
            </a:r>
          </a:p>
          <a:p>
            <a:pPr marL="12700">
              <a:lnSpc>
                <a:spcPct val="100000"/>
              </a:lnSpc>
              <a:spcBef>
                <a:spcPts val="850"/>
              </a:spcBef>
            </a:pPr>
            <a:r>
              <a:rPr lang="en-GB" sz="2000" spc="-50" dirty="0">
                <a:latin typeface="Arial"/>
                <a:cs typeface="Arial"/>
              </a:rPr>
              <a:t>Breathing exercises </a:t>
            </a:r>
          </a:p>
          <a:p>
            <a:pPr marL="12700">
              <a:lnSpc>
                <a:spcPct val="100000"/>
              </a:lnSpc>
              <a:spcBef>
                <a:spcPts val="850"/>
              </a:spcBef>
            </a:pPr>
            <a:r>
              <a:rPr lang="en-GB" sz="2000" spc="-50" dirty="0">
                <a:latin typeface="Arial"/>
                <a:cs typeface="Arial"/>
              </a:rPr>
              <a:t>Mobility exercises  - chair based or gym based.</a:t>
            </a:r>
          </a:p>
          <a:p>
            <a:pPr marL="12700">
              <a:lnSpc>
                <a:spcPct val="100000"/>
              </a:lnSpc>
              <a:spcBef>
                <a:spcPts val="850"/>
              </a:spcBef>
            </a:pPr>
            <a:endParaRPr lang="en-GB" sz="2000" spc="-50" dirty="0">
              <a:latin typeface="Arial"/>
              <a:cs typeface="Arial"/>
            </a:endParaRPr>
          </a:p>
          <a:p>
            <a:pPr marL="12700">
              <a:lnSpc>
                <a:spcPct val="100000"/>
              </a:lnSpc>
              <a:spcBef>
                <a:spcPts val="850"/>
              </a:spcBef>
            </a:pPr>
            <a:r>
              <a:rPr lang="en-GB" sz="2000" spc="-50" dirty="0">
                <a:latin typeface="Arial"/>
                <a:cs typeface="Arial"/>
              </a:rPr>
              <a:t>Childs pose and adaptations.. </a:t>
            </a:r>
          </a:p>
          <a:p>
            <a:pPr marL="12700">
              <a:lnSpc>
                <a:spcPct val="100000"/>
              </a:lnSpc>
              <a:spcBef>
                <a:spcPts val="850"/>
              </a:spcBef>
            </a:pPr>
            <a:r>
              <a:rPr lang="en-GB" sz="2000" spc="-50" dirty="0">
                <a:latin typeface="Arial"/>
                <a:cs typeface="Arial"/>
              </a:rPr>
              <a:t> HYDROTHERAPY – NASS hubs </a:t>
            </a:r>
          </a:p>
          <a:p>
            <a:pPr marL="12700">
              <a:lnSpc>
                <a:spcPct val="100000"/>
              </a:lnSpc>
              <a:spcBef>
                <a:spcPts val="850"/>
              </a:spcBef>
            </a:pPr>
            <a:endParaRPr sz="2000"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object 2"/>
          <p:cNvSpPr txBox="1"/>
          <p:nvPr/>
        </p:nvSpPr>
        <p:spPr>
          <a:xfrm>
            <a:off x="549960" y="1240637"/>
            <a:ext cx="4510405" cy="2031364"/>
          </a:xfrm>
          <a:prstGeom prst="rect">
            <a:avLst/>
          </a:prstGeom>
        </p:spPr>
        <p:txBody>
          <a:bodyPr vert="horz" wrap="square" lIns="0" tIns="108585" rIns="0" bIns="0" rtlCol="0">
            <a:spAutoFit/>
          </a:bodyPr>
          <a:lstStyle/>
          <a:p>
            <a:pPr marL="12700">
              <a:lnSpc>
                <a:spcPct val="100000"/>
              </a:lnSpc>
              <a:spcBef>
                <a:spcPts val="855"/>
              </a:spcBef>
            </a:pPr>
            <a:r>
              <a:rPr sz="2000" spc="-75" dirty="0">
                <a:latin typeface="Arial"/>
                <a:cs typeface="Arial"/>
              </a:rPr>
              <a:t>Improve </a:t>
            </a:r>
            <a:r>
              <a:rPr sz="2000" spc="-40" dirty="0">
                <a:latin typeface="Arial"/>
                <a:cs typeface="Arial"/>
              </a:rPr>
              <a:t>and </a:t>
            </a:r>
            <a:r>
              <a:rPr sz="2000" spc="-15" dirty="0">
                <a:latin typeface="Arial"/>
                <a:cs typeface="Arial"/>
              </a:rPr>
              <a:t>maintain </a:t>
            </a:r>
            <a:r>
              <a:rPr sz="2000" spc="-40" dirty="0">
                <a:latin typeface="Arial"/>
                <a:cs typeface="Arial"/>
              </a:rPr>
              <a:t>quality </a:t>
            </a:r>
            <a:r>
              <a:rPr sz="2000" spc="-15" dirty="0">
                <a:latin typeface="Arial"/>
                <a:cs typeface="Arial"/>
              </a:rPr>
              <a:t>of</a:t>
            </a:r>
            <a:r>
              <a:rPr sz="2000" spc="-120" dirty="0">
                <a:latin typeface="Arial"/>
                <a:cs typeface="Arial"/>
              </a:rPr>
              <a:t> </a:t>
            </a:r>
            <a:r>
              <a:rPr sz="2000" spc="-25" dirty="0">
                <a:latin typeface="Arial"/>
                <a:cs typeface="Arial"/>
              </a:rPr>
              <a:t>life:</a:t>
            </a:r>
            <a:endParaRPr sz="2000">
              <a:latin typeface="Arial"/>
              <a:cs typeface="Arial"/>
            </a:endParaRPr>
          </a:p>
          <a:p>
            <a:pPr marL="203200" indent="-190500">
              <a:lnSpc>
                <a:spcPct val="100000"/>
              </a:lnSpc>
              <a:spcBef>
                <a:spcPts val="755"/>
              </a:spcBef>
              <a:buChar char="-"/>
              <a:tabLst>
                <a:tab pos="203200" algn="l"/>
              </a:tabLst>
            </a:pPr>
            <a:r>
              <a:rPr sz="2000" spc="-100" dirty="0">
                <a:latin typeface="Arial"/>
                <a:cs typeface="Arial"/>
              </a:rPr>
              <a:t>Work </a:t>
            </a:r>
            <a:r>
              <a:rPr sz="2000" spc="-35" dirty="0">
                <a:latin typeface="Arial"/>
                <a:cs typeface="Arial"/>
              </a:rPr>
              <a:t>including</a:t>
            </a:r>
            <a:r>
              <a:rPr sz="2000" spc="-5" dirty="0">
                <a:latin typeface="Arial"/>
                <a:cs typeface="Arial"/>
              </a:rPr>
              <a:t> </a:t>
            </a:r>
            <a:r>
              <a:rPr sz="2000" spc="-55" dirty="0">
                <a:latin typeface="Arial"/>
                <a:cs typeface="Arial"/>
              </a:rPr>
              <a:t>ergonomics</a:t>
            </a:r>
            <a:endParaRPr sz="2000">
              <a:latin typeface="Arial"/>
              <a:cs typeface="Arial"/>
            </a:endParaRPr>
          </a:p>
          <a:p>
            <a:pPr marL="241300" indent="-228600">
              <a:lnSpc>
                <a:spcPct val="100000"/>
              </a:lnSpc>
              <a:spcBef>
                <a:spcPts val="755"/>
              </a:spcBef>
              <a:buChar char="-"/>
              <a:tabLst>
                <a:tab pos="240665" algn="l"/>
                <a:tab pos="241300" algn="l"/>
              </a:tabLst>
            </a:pPr>
            <a:r>
              <a:rPr sz="2000" spc="-85" dirty="0">
                <a:latin typeface="Arial"/>
                <a:cs typeface="Arial"/>
              </a:rPr>
              <a:t>Home</a:t>
            </a:r>
            <a:r>
              <a:rPr sz="2000" spc="-160" dirty="0">
                <a:latin typeface="Arial"/>
                <a:cs typeface="Arial"/>
              </a:rPr>
              <a:t> </a:t>
            </a:r>
            <a:r>
              <a:rPr sz="2000" spc="-15" dirty="0">
                <a:latin typeface="Arial"/>
                <a:cs typeface="Arial"/>
              </a:rPr>
              <a:t>life</a:t>
            </a:r>
            <a:endParaRPr sz="2000">
              <a:latin typeface="Arial"/>
              <a:cs typeface="Arial"/>
            </a:endParaRPr>
          </a:p>
          <a:p>
            <a:pPr marL="241300" indent="-228600">
              <a:lnSpc>
                <a:spcPct val="100000"/>
              </a:lnSpc>
              <a:spcBef>
                <a:spcPts val="770"/>
              </a:spcBef>
              <a:buChar char="-"/>
              <a:tabLst>
                <a:tab pos="240665" algn="l"/>
                <a:tab pos="241300" algn="l"/>
              </a:tabLst>
            </a:pPr>
            <a:r>
              <a:rPr sz="2000" spc="-65" dirty="0">
                <a:latin typeface="Arial"/>
                <a:cs typeface="Arial"/>
              </a:rPr>
              <a:t>Social</a:t>
            </a:r>
            <a:r>
              <a:rPr sz="2000" spc="-135" dirty="0">
                <a:latin typeface="Arial"/>
                <a:cs typeface="Arial"/>
              </a:rPr>
              <a:t> </a:t>
            </a:r>
            <a:r>
              <a:rPr sz="2000" spc="-15" dirty="0">
                <a:latin typeface="Arial"/>
                <a:cs typeface="Arial"/>
              </a:rPr>
              <a:t>life</a:t>
            </a:r>
            <a:endParaRPr sz="2000">
              <a:latin typeface="Arial"/>
              <a:cs typeface="Arial"/>
            </a:endParaRPr>
          </a:p>
          <a:p>
            <a:pPr marL="241300" indent="-228600">
              <a:lnSpc>
                <a:spcPct val="100000"/>
              </a:lnSpc>
              <a:spcBef>
                <a:spcPts val="755"/>
              </a:spcBef>
              <a:buChar char="-"/>
              <a:tabLst>
                <a:tab pos="240665" algn="l"/>
                <a:tab pos="241300" algn="l"/>
              </a:tabLst>
            </a:pPr>
            <a:r>
              <a:rPr sz="2000" spc="-15" dirty="0">
                <a:latin typeface="Arial"/>
                <a:cs typeface="Arial"/>
              </a:rPr>
              <a:t>Hobbies/interests/meaningful</a:t>
            </a:r>
            <a:r>
              <a:rPr sz="2000" spc="-30" dirty="0">
                <a:latin typeface="Arial"/>
                <a:cs typeface="Arial"/>
              </a:rPr>
              <a:t> </a:t>
            </a:r>
            <a:r>
              <a:rPr sz="2000" spc="-25" dirty="0">
                <a:latin typeface="Arial"/>
                <a:cs typeface="Arial"/>
              </a:rPr>
              <a:t>activities</a:t>
            </a:r>
            <a:endParaRPr sz="2000">
              <a:latin typeface="Arial"/>
              <a:cs typeface="Arial"/>
            </a:endParaRPr>
          </a:p>
        </p:txBody>
      </p:sp>
      <p:sp>
        <p:nvSpPr>
          <p:cNvPr id="3" name="object 3"/>
          <p:cNvSpPr txBox="1"/>
          <p:nvPr/>
        </p:nvSpPr>
        <p:spPr>
          <a:xfrm>
            <a:off x="3799078" y="3848836"/>
            <a:ext cx="4030979" cy="2366674"/>
          </a:xfrm>
          <a:prstGeom prst="rect">
            <a:avLst/>
          </a:prstGeom>
        </p:spPr>
        <p:txBody>
          <a:bodyPr vert="horz" wrap="square" lIns="0" tIns="108585" rIns="0" bIns="0" rtlCol="0">
            <a:spAutoFit/>
          </a:bodyPr>
          <a:lstStyle/>
          <a:p>
            <a:pPr marL="12700">
              <a:lnSpc>
                <a:spcPct val="100000"/>
              </a:lnSpc>
              <a:spcBef>
                <a:spcPts val="855"/>
              </a:spcBef>
            </a:pPr>
            <a:r>
              <a:rPr sz="2000" b="1" spc="-60" dirty="0">
                <a:latin typeface="Arial"/>
                <a:cs typeface="Arial"/>
              </a:rPr>
              <a:t>Managing </a:t>
            </a:r>
            <a:r>
              <a:rPr sz="2000" b="1" spc="-40" dirty="0">
                <a:latin typeface="Arial"/>
                <a:cs typeface="Arial"/>
              </a:rPr>
              <a:t>pain, </a:t>
            </a:r>
            <a:r>
              <a:rPr sz="2000" b="1" spc="-30" dirty="0">
                <a:latin typeface="Arial"/>
                <a:cs typeface="Arial"/>
              </a:rPr>
              <a:t>fatigue </a:t>
            </a:r>
            <a:r>
              <a:rPr sz="2000" b="1" dirty="0">
                <a:latin typeface="Arial"/>
                <a:cs typeface="Arial"/>
              </a:rPr>
              <a:t>&amp;</a:t>
            </a:r>
            <a:r>
              <a:rPr sz="2000" b="1" spc="-80" dirty="0">
                <a:latin typeface="Arial"/>
                <a:cs typeface="Arial"/>
              </a:rPr>
              <a:t> </a:t>
            </a:r>
            <a:r>
              <a:rPr sz="2000" b="1" spc="-50" dirty="0">
                <a:latin typeface="Arial"/>
                <a:cs typeface="Arial"/>
              </a:rPr>
              <a:t>depression:</a:t>
            </a:r>
            <a:endParaRPr sz="2000" b="1" dirty="0">
              <a:latin typeface="Arial"/>
              <a:cs typeface="Arial"/>
            </a:endParaRPr>
          </a:p>
          <a:p>
            <a:pPr marL="299085" indent="-286385">
              <a:lnSpc>
                <a:spcPct val="100000"/>
              </a:lnSpc>
              <a:spcBef>
                <a:spcPts val="755"/>
              </a:spcBef>
              <a:buChar char="-"/>
              <a:tabLst>
                <a:tab pos="299085" algn="l"/>
                <a:tab pos="299720" algn="l"/>
              </a:tabLst>
            </a:pPr>
            <a:r>
              <a:rPr sz="2000" spc="-225" dirty="0">
                <a:latin typeface="Arial"/>
                <a:cs typeface="Arial"/>
              </a:rPr>
              <a:t>CBT</a:t>
            </a:r>
            <a:endParaRPr sz="2000" dirty="0">
              <a:latin typeface="Arial"/>
              <a:cs typeface="Arial"/>
            </a:endParaRPr>
          </a:p>
          <a:p>
            <a:pPr marL="299085" indent="-286385">
              <a:lnSpc>
                <a:spcPct val="100000"/>
              </a:lnSpc>
              <a:spcBef>
                <a:spcPts val="755"/>
              </a:spcBef>
              <a:buChar char="-"/>
              <a:tabLst>
                <a:tab pos="299085" algn="l"/>
                <a:tab pos="299720" algn="l"/>
              </a:tabLst>
            </a:pPr>
            <a:r>
              <a:rPr sz="2000" spc="-30" dirty="0">
                <a:latin typeface="Arial"/>
                <a:cs typeface="Arial"/>
              </a:rPr>
              <a:t>Mindfulness</a:t>
            </a:r>
            <a:r>
              <a:rPr sz="2000" spc="-60" dirty="0">
                <a:latin typeface="Arial"/>
                <a:cs typeface="Arial"/>
              </a:rPr>
              <a:t> </a:t>
            </a:r>
            <a:r>
              <a:rPr sz="2000" spc="-45" dirty="0">
                <a:latin typeface="Arial"/>
                <a:cs typeface="Arial"/>
              </a:rPr>
              <a:t>techniques</a:t>
            </a:r>
            <a:endParaRPr sz="2000" dirty="0">
              <a:latin typeface="Arial"/>
              <a:cs typeface="Arial"/>
            </a:endParaRPr>
          </a:p>
          <a:p>
            <a:pPr marL="299085" indent="-286385">
              <a:lnSpc>
                <a:spcPct val="100000"/>
              </a:lnSpc>
              <a:spcBef>
                <a:spcPts val="770"/>
              </a:spcBef>
              <a:buChar char="-"/>
              <a:tabLst>
                <a:tab pos="299085" algn="l"/>
                <a:tab pos="299720" algn="l"/>
              </a:tabLst>
            </a:pPr>
            <a:r>
              <a:rPr sz="2000" spc="-45" dirty="0">
                <a:latin typeface="Arial"/>
                <a:cs typeface="Arial"/>
              </a:rPr>
              <a:t>Support</a:t>
            </a:r>
            <a:r>
              <a:rPr sz="2000" spc="-85" dirty="0">
                <a:latin typeface="Arial"/>
                <a:cs typeface="Arial"/>
              </a:rPr>
              <a:t> </a:t>
            </a:r>
            <a:r>
              <a:rPr sz="2000" spc="-70" dirty="0">
                <a:latin typeface="Arial"/>
                <a:cs typeface="Arial"/>
              </a:rPr>
              <a:t>groups</a:t>
            </a:r>
            <a:endParaRPr lang="en-US" sz="2000" spc="-70" dirty="0">
              <a:latin typeface="Arial"/>
              <a:cs typeface="Arial"/>
            </a:endParaRPr>
          </a:p>
          <a:p>
            <a:pPr marL="299085" indent="-286385">
              <a:lnSpc>
                <a:spcPct val="100000"/>
              </a:lnSpc>
              <a:spcBef>
                <a:spcPts val="770"/>
              </a:spcBef>
              <a:buChar char="-"/>
              <a:tabLst>
                <a:tab pos="299085" algn="l"/>
                <a:tab pos="299720" algn="l"/>
              </a:tabLst>
            </a:pPr>
            <a:r>
              <a:rPr lang="en-GB" sz="2000" spc="-70" dirty="0">
                <a:latin typeface="Arial"/>
                <a:cs typeface="Arial"/>
              </a:rPr>
              <a:t>Communicating with family </a:t>
            </a:r>
            <a:endParaRPr sz="2000" dirty="0">
              <a:latin typeface="Arial"/>
              <a:cs typeface="Arial"/>
            </a:endParaRPr>
          </a:p>
        </p:txBody>
      </p:sp>
      <p:sp>
        <p:nvSpPr>
          <p:cNvPr id="4" name="object 4"/>
          <p:cNvSpPr txBox="1">
            <a:spLocks noGrp="1"/>
          </p:cNvSpPr>
          <p:nvPr>
            <p:ph type="title"/>
          </p:nvPr>
        </p:nvSpPr>
        <p:spPr>
          <a:xfrm>
            <a:off x="627684" y="242138"/>
            <a:ext cx="6031230" cy="697230"/>
          </a:xfrm>
          <a:prstGeom prst="rect">
            <a:avLst/>
          </a:prstGeom>
        </p:spPr>
        <p:txBody>
          <a:bodyPr vert="horz" wrap="square" lIns="0" tIns="13335" rIns="0" bIns="0" rtlCol="0">
            <a:spAutoFit/>
          </a:bodyPr>
          <a:lstStyle/>
          <a:p>
            <a:pPr marL="12700">
              <a:lnSpc>
                <a:spcPct val="100000"/>
              </a:lnSpc>
              <a:spcBef>
                <a:spcPts val="105"/>
              </a:spcBef>
            </a:pPr>
            <a:r>
              <a:rPr spc="-114" dirty="0"/>
              <a:t>Pacing </a:t>
            </a:r>
            <a:r>
              <a:rPr spc="220" dirty="0"/>
              <a:t>&amp; </a:t>
            </a:r>
            <a:r>
              <a:rPr spc="-55" dirty="0"/>
              <a:t>Lifestyle</a:t>
            </a:r>
            <a:r>
              <a:rPr spc="-575" dirty="0"/>
              <a:t> </a:t>
            </a:r>
            <a:r>
              <a:rPr spc="-140" dirty="0"/>
              <a:t>Advice</a:t>
            </a:r>
          </a:p>
        </p:txBody>
      </p:sp>
      <p:sp>
        <p:nvSpPr>
          <p:cNvPr id="5" name="object 5"/>
          <p:cNvSpPr txBox="1">
            <a:spLocks noGrp="1"/>
          </p:cNvSpPr>
          <p:nvPr>
            <p:ph type="body" idx="1"/>
          </p:nvPr>
        </p:nvSpPr>
        <p:spPr>
          <a:xfrm>
            <a:off x="431546" y="1240637"/>
            <a:ext cx="11328907" cy="2635978"/>
          </a:xfrm>
          <a:prstGeom prst="rect">
            <a:avLst/>
          </a:prstGeom>
        </p:spPr>
        <p:txBody>
          <a:bodyPr vert="horz" wrap="square" lIns="0" tIns="108585" rIns="0" bIns="0" rtlCol="0">
            <a:spAutoFit/>
          </a:bodyPr>
          <a:lstStyle/>
          <a:p>
            <a:pPr marL="6199505">
              <a:lnSpc>
                <a:spcPct val="100000"/>
              </a:lnSpc>
              <a:spcBef>
                <a:spcPts val="855"/>
              </a:spcBef>
            </a:pPr>
            <a:r>
              <a:rPr spc="-95" dirty="0"/>
              <a:t>Advice </a:t>
            </a:r>
            <a:r>
              <a:rPr spc="-40" dirty="0"/>
              <a:t>and</a:t>
            </a:r>
            <a:r>
              <a:rPr spc="-20" dirty="0"/>
              <a:t> </a:t>
            </a:r>
            <a:r>
              <a:rPr spc="-60" dirty="0"/>
              <a:t>Signposting</a:t>
            </a:r>
          </a:p>
          <a:p>
            <a:pPr marL="6428105" marR="5080" indent="-228600">
              <a:lnSpc>
                <a:spcPts val="2160"/>
              </a:lnSpc>
              <a:spcBef>
                <a:spcPts val="1025"/>
              </a:spcBef>
              <a:buChar char="-"/>
              <a:tabLst>
                <a:tab pos="6428105" algn="l"/>
                <a:tab pos="6428740" algn="l"/>
              </a:tabLst>
            </a:pPr>
            <a:r>
              <a:rPr u="sng" spc="-60" dirty="0">
                <a:uFill>
                  <a:solidFill>
                    <a:srgbClr val="000000"/>
                  </a:solidFill>
                </a:uFill>
              </a:rPr>
              <a:t>Appropriate</a:t>
            </a:r>
            <a:r>
              <a:rPr spc="-60" dirty="0"/>
              <a:t> </a:t>
            </a:r>
            <a:r>
              <a:rPr spc="-35" dirty="0"/>
              <a:t>exercise/activity </a:t>
            </a:r>
            <a:r>
              <a:rPr spc="-55" dirty="0"/>
              <a:t>advice </a:t>
            </a:r>
            <a:r>
              <a:rPr spc="-65" dirty="0"/>
              <a:t>(evidence  </a:t>
            </a:r>
            <a:r>
              <a:rPr spc="-40" dirty="0"/>
              <a:t>informed)</a:t>
            </a:r>
          </a:p>
          <a:p>
            <a:pPr marL="6428105" indent="-228600">
              <a:lnSpc>
                <a:spcPct val="100000"/>
              </a:lnSpc>
              <a:spcBef>
                <a:spcPts val="725"/>
              </a:spcBef>
              <a:buChar char="-"/>
              <a:tabLst>
                <a:tab pos="6428105" algn="l"/>
                <a:tab pos="6428740" algn="l"/>
              </a:tabLst>
            </a:pPr>
            <a:r>
              <a:rPr spc="-70" dirty="0"/>
              <a:t>Healthy </a:t>
            </a:r>
            <a:r>
              <a:rPr spc="-40" dirty="0"/>
              <a:t>eating </a:t>
            </a:r>
            <a:r>
              <a:rPr spc="60" dirty="0"/>
              <a:t>– </a:t>
            </a:r>
            <a:r>
              <a:rPr spc="-25" dirty="0"/>
              <a:t>vitamin </a:t>
            </a:r>
            <a:r>
              <a:rPr spc="-105" dirty="0"/>
              <a:t>D</a:t>
            </a:r>
            <a:r>
              <a:rPr lang="en-US" spc="-105" dirty="0"/>
              <a:t> (</a:t>
            </a:r>
            <a:r>
              <a:rPr lang="en-US" spc="-105" dirty="0" err="1"/>
              <a:t>bmd</a:t>
            </a:r>
            <a:r>
              <a:rPr lang="en-US" spc="-105" dirty="0"/>
              <a:t> issues)</a:t>
            </a:r>
            <a:r>
              <a:rPr spc="-105" dirty="0"/>
              <a:t>, </a:t>
            </a:r>
            <a:r>
              <a:rPr spc="-45" dirty="0"/>
              <a:t>balanced</a:t>
            </a:r>
            <a:r>
              <a:rPr spc="-140" dirty="0"/>
              <a:t> </a:t>
            </a:r>
            <a:r>
              <a:rPr spc="-15" dirty="0"/>
              <a:t>diet</a:t>
            </a:r>
          </a:p>
          <a:p>
            <a:pPr marL="6428105" indent="-228600">
              <a:lnSpc>
                <a:spcPct val="100000"/>
              </a:lnSpc>
              <a:spcBef>
                <a:spcPts val="770"/>
              </a:spcBef>
              <a:buChar char="-"/>
              <a:tabLst>
                <a:tab pos="6428105" algn="l"/>
                <a:tab pos="6428740" algn="l"/>
              </a:tabLst>
            </a:pPr>
            <a:r>
              <a:rPr spc="-25" dirty="0"/>
              <a:t>Mental </a:t>
            </a:r>
            <a:r>
              <a:rPr spc="-45" dirty="0"/>
              <a:t>Health </a:t>
            </a:r>
            <a:r>
              <a:rPr spc="60" dirty="0"/>
              <a:t>–</a:t>
            </a:r>
            <a:r>
              <a:rPr spc="-105" dirty="0"/>
              <a:t> </a:t>
            </a:r>
            <a:r>
              <a:rPr spc="-200" dirty="0"/>
              <a:t>IAPT</a:t>
            </a:r>
          </a:p>
          <a:p>
            <a:pPr marL="6428105" indent="-228600">
              <a:lnSpc>
                <a:spcPct val="100000"/>
              </a:lnSpc>
              <a:spcBef>
                <a:spcPts val="755"/>
              </a:spcBef>
              <a:buChar char="-"/>
              <a:tabLst>
                <a:tab pos="6428105" algn="l"/>
                <a:tab pos="6428740" algn="l"/>
              </a:tabLst>
            </a:pPr>
            <a:r>
              <a:rPr b="1" u="sng" spc="-70" dirty="0"/>
              <a:t>Smoking</a:t>
            </a:r>
            <a:r>
              <a:rPr b="1" u="sng" spc="-80" dirty="0"/>
              <a:t> </a:t>
            </a:r>
            <a:r>
              <a:rPr b="1" u="sng" spc="-45" dirty="0"/>
              <a:t>cessation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0FB88-88D5-4966-A084-2B92910EA2BE}"/>
              </a:ext>
            </a:extLst>
          </p:cNvPr>
          <p:cNvSpPr>
            <a:spLocks noGrp="1"/>
          </p:cNvSpPr>
          <p:nvPr>
            <p:ph type="title"/>
          </p:nvPr>
        </p:nvSpPr>
        <p:spPr/>
        <p:txBody>
          <a:bodyPr/>
          <a:lstStyle/>
          <a:p>
            <a:r>
              <a:rPr lang="en-GB" dirty="0"/>
              <a:t>Pharmacological management</a:t>
            </a:r>
          </a:p>
        </p:txBody>
      </p:sp>
      <p:sp>
        <p:nvSpPr>
          <p:cNvPr id="3" name="Text Placeholder 2">
            <a:extLst>
              <a:ext uri="{FF2B5EF4-FFF2-40B4-BE49-F238E27FC236}">
                <a16:creationId xmlns:a16="http://schemas.microsoft.com/office/drawing/2014/main" id="{5ADF830C-A774-47B7-A3BF-F4A2284E347A}"/>
              </a:ext>
            </a:extLst>
          </p:cNvPr>
          <p:cNvSpPr>
            <a:spLocks noGrp="1"/>
          </p:cNvSpPr>
          <p:nvPr>
            <p:ph type="body" idx="1"/>
          </p:nvPr>
        </p:nvSpPr>
        <p:spPr>
          <a:xfrm>
            <a:off x="431546" y="1240637"/>
            <a:ext cx="11328907" cy="3693319"/>
          </a:xfrm>
        </p:spPr>
        <p:txBody>
          <a:bodyPr/>
          <a:lstStyle/>
          <a:p>
            <a:r>
              <a:rPr lang="en-GB" dirty="0"/>
              <a:t>Biologics are life changing! ---   pros and cons </a:t>
            </a:r>
          </a:p>
          <a:p>
            <a:endParaRPr lang="en-GB" dirty="0"/>
          </a:p>
          <a:p>
            <a:endParaRPr lang="en-GB" dirty="0"/>
          </a:p>
          <a:p>
            <a:r>
              <a:rPr lang="en-GB" dirty="0"/>
              <a:t>Better NSAIDS – </a:t>
            </a:r>
          </a:p>
          <a:p>
            <a:endParaRPr lang="en-GB" dirty="0"/>
          </a:p>
          <a:p>
            <a:r>
              <a:rPr lang="en-GB" dirty="0" err="1"/>
              <a:t>Eterocoxib</a:t>
            </a:r>
            <a:r>
              <a:rPr lang="en-GB" dirty="0"/>
              <a:t> / naproxen </a:t>
            </a:r>
          </a:p>
          <a:p>
            <a:endParaRPr lang="en-GB" dirty="0"/>
          </a:p>
          <a:p>
            <a:endParaRPr lang="en-GB" dirty="0"/>
          </a:p>
          <a:p>
            <a:r>
              <a:rPr lang="en-GB" dirty="0"/>
              <a:t>PPI – </a:t>
            </a:r>
            <a:r>
              <a:rPr lang="en-GB" dirty="0" err="1"/>
              <a:t>Omeprazol</a:t>
            </a:r>
            <a:r>
              <a:rPr lang="en-GB" dirty="0"/>
              <a:t> </a:t>
            </a:r>
          </a:p>
          <a:p>
            <a:endParaRPr lang="en-GB" dirty="0"/>
          </a:p>
          <a:p>
            <a:endParaRPr lang="en-GB" dirty="0"/>
          </a:p>
          <a:p>
            <a:r>
              <a:rPr lang="en-GB" dirty="0"/>
              <a:t>CVS risk factors are awful </a:t>
            </a:r>
          </a:p>
        </p:txBody>
      </p:sp>
    </p:spTree>
    <p:extLst>
      <p:ext uri="{BB962C8B-B14F-4D97-AF65-F5344CB8AC3E}">
        <p14:creationId xmlns:p14="http://schemas.microsoft.com/office/powerpoint/2010/main" val="1116200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002A-7DF6-4FFD-81CA-00EE2B0C6F91}"/>
              </a:ext>
            </a:extLst>
          </p:cNvPr>
          <p:cNvSpPr>
            <a:spLocks noGrp="1"/>
          </p:cNvSpPr>
          <p:nvPr>
            <p:ph type="title"/>
          </p:nvPr>
        </p:nvSpPr>
        <p:spPr>
          <a:xfrm>
            <a:off x="431545" y="228600"/>
            <a:ext cx="10931753" cy="553998"/>
          </a:xfrm>
        </p:spPr>
        <p:txBody>
          <a:bodyPr/>
          <a:lstStyle/>
          <a:p>
            <a:pPr algn="ctr"/>
            <a:r>
              <a:rPr lang="en-US" sz="3600" dirty="0"/>
              <a:t>Chronic illness bingo, don’t be part of the problem </a:t>
            </a:r>
            <a:endParaRPr lang="en-GB" sz="3600" dirty="0"/>
          </a:p>
        </p:txBody>
      </p:sp>
      <p:sp>
        <p:nvSpPr>
          <p:cNvPr id="3" name="Text Placeholder 2">
            <a:extLst>
              <a:ext uri="{FF2B5EF4-FFF2-40B4-BE49-F238E27FC236}">
                <a16:creationId xmlns:a16="http://schemas.microsoft.com/office/drawing/2014/main" id="{DE9656C8-0CF9-42A2-83F2-82214AECF0DB}"/>
              </a:ext>
            </a:extLst>
          </p:cNvPr>
          <p:cNvSpPr>
            <a:spLocks noGrp="1"/>
          </p:cNvSpPr>
          <p:nvPr>
            <p:ph type="body" idx="1"/>
          </p:nvPr>
        </p:nvSpPr>
        <p:spPr>
          <a:xfrm>
            <a:off x="152400" y="1524000"/>
            <a:ext cx="5664453" cy="4001095"/>
          </a:xfrm>
        </p:spPr>
        <p:txBody>
          <a:bodyPr/>
          <a:lstStyle/>
          <a:p>
            <a:r>
              <a:rPr lang="en-US" dirty="0"/>
              <a:t>.</a:t>
            </a:r>
          </a:p>
          <a:p>
            <a:endParaRPr lang="en-US" dirty="0"/>
          </a:p>
          <a:p>
            <a:r>
              <a:rPr lang="en-US" dirty="0"/>
              <a:t>We must be very considered in how we communicate and the power of our words. </a:t>
            </a:r>
          </a:p>
          <a:p>
            <a:br>
              <a:rPr lang="en-US" dirty="0"/>
            </a:br>
            <a:r>
              <a:rPr lang="en-US" dirty="0"/>
              <a:t>Lets not create feelings of shame and guilt in our patients.  We can support encourage and empower. </a:t>
            </a:r>
          </a:p>
          <a:p>
            <a:endParaRPr lang="en-US" dirty="0"/>
          </a:p>
          <a:p>
            <a:endParaRPr lang="en-US" dirty="0"/>
          </a:p>
          <a:p>
            <a:endParaRPr lang="en-US" dirty="0"/>
          </a:p>
          <a:p>
            <a:endParaRPr lang="en-US" dirty="0"/>
          </a:p>
          <a:p>
            <a:endParaRPr lang="en-GB" dirty="0"/>
          </a:p>
        </p:txBody>
      </p:sp>
      <p:pic>
        <p:nvPicPr>
          <p:cNvPr id="4" name="Picture 3">
            <a:extLst>
              <a:ext uri="{FF2B5EF4-FFF2-40B4-BE49-F238E27FC236}">
                <a16:creationId xmlns:a16="http://schemas.microsoft.com/office/drawing/2014/main" id="{F0541BFB-69A7-4D8A-9285-4398B972D318}"/>
              </a:ext>
            </a:extLst>
          </p:cNvPr>
          <p:cNvPicPr>
            <a:picLocks noChangeAspect="1"/>
          </p:cNvPicPr>
          <p:nvPr/>
        </p:nvPicPr>
        <p:blipFill rotWithShape="1">
          <a:blip r:embed="rId3"/>
          <a:srcRect t="904" b="904"/>
          <a:stretch/>
        </p:blipFill>
        <p:spPr>
          <a:xfrm>
            <a:off x="5816853" y="1600200"/>
            <a:ext cx="5973744" cy="4100512"/>
          </a:xfrm>
          <a:prstGeom prst="rect">
            <a:avLst/>
          </a:prstGeom>
          <a:solidFill>
            <a:schemeClr val="tx1"/>
          </a:solidFill>
          <a:ln>
            <a:solidFill>
              <a:schemeClr val="accent1"/>
            </a:solidFill>
          </a:ln>
        </p:spPr>
      </p:pic>
      <p:sp>
        <p:nvSpPr>
          <p:cNvPr id="5" name="Arrow: Right 4">
            <a:extLst>
              <a:ext uri="{FF2B5EF4-FFF2-40B4-BE49-F238E27FC236}">
                <a16:creationId xmlns:a16="http://schemas.microsoft.com/office/drawing/2014/main" id="{9508CDD0-BD25-4576-B9FD-8E6098DC9092}"/>
              </a:ext>
            </a:extLst>
          </p:cNvPr>
          <p:cNvSpPr/>
          <p:nvPr/>
        </p:nvSpPr>
        <p:spPr>
          <a:xfrm>
            <a:off x="8763000" y="1752600"/>
            <a:ext cx="1600200" cy="457200"/>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Cow pat</a:t>
            </a:r>
            <a:endParaRPr lang="en-GB" dirty="0"/>
          </a:p>
        </p:txBody>
      </p:sp>
    </p:spTree>
    <p:extLst>
      <p:ext uri="{BB962C8B-B14F-4D97-AF65-F5344CB8AC3E}">
        <p14:creationId xmlns:p14="http://schemas.microsoft.com/office/powerpoint/2010/main" val="2178491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2CA5-16BA-48D3-8B20-638D9A101C4D}"/>
              </a:ext>
            </a:extLst>
          </p:cNvPr>
          <p:cNvSpPr>
            <a:spLocks noGrp="1"/>
          </p:cNvSpPr>
          <p:nvPr>
            <p:ph type="title"/>
          </p:nvPr>
        </p:nvSpPr>
        <p:spPr/>
        <p:txBody>
          <a:bodyPr/>
          <a:lstStyle/>
          <a:p>
            <a:r>
              <a:rPr lang="en-US" dirty="0"/>
              <a:t>So what does AS look like </a:t>
            </a:r>
            <a:endParaRPr lang="en-GB" dirty="0"/>
          </a:p>
        </p:txBody>
      </p:sp>
      <p:pic>
        <p:nvPicPr>
          <p:cNvPr id="7" name="Picture 6" descr="A person posing for a picture&#10;&#10;Description automatically generated">
            <a:extLst>
              <a:ext uri="{FF2B5EF4-FFF2-40B4-BE49-F238E27FC236}">
                <a16:creationId xmlns:a16="http://schemas.microsoft.com/office/drawing/2014/main" id="{C4EE814A-F12B-42A7-A1FA-FE14FF138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71575"/>
            <a:ext cx="3200400" cy="3200400"/>
          </a:xfrm>
          <a:prstGeom prst="rect">
            <a:avLst/>
          </a:prstGeom>
        </p:spPr>
      </p:pic>
      <p:pic>
        <p:nvPicPr>
          <p:cNvPr id="9" name="Picture 8" descr="A person holding a sign posing for the camera&#10;&#10;Description automatically generated">
            <a:extLst>
              <a:ext uri="{FF2B5EF4-FFF2-40B4-BE49-F238E27FC236}">
                <a16:creationId xmlns:a16="http://schemas.microsoft.com/office/drawing/2014/main" id="{D571FD46-C634-4AF4-9D72-861B8C5D9B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1171575"/>
            <a:ext cx="2857500" cy="2857500"/>
          </a:xfrm>
          <a:prstGeom prst="rect">
            <a:avLst/>
          </a:prstGeom>
        </p:spPr>
      </p:pic>
      <p:pic>
        <p:nvPicPr>
          <p:cNvPr id="2050" name="Picture 2" descr="See the source image">
            <a:extLst>
              <a:ext uri="{FF2B5EF4-FFF2-40B4-BE49-F238E27FC236}">
                <a16:creationId xmlns:a16="http://schemas.microsoft.com/office/drawing/2014/main" id="{F7874ED0-EC56-4670-AB27-C6774E46B6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1171575"/>
            <a:ext cx="3977640" cy="24860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oy sitting at a table using a computer&#10;&#10;Description automatically generated">
            <a:extLst>
              <a:ext uri="{FF2B5EF4-FFF2-40B4-BE49-F238E27FC236}">
                <a16:creationId xmlns:a16="http://schemas.microsoft.com/office/drawing/2014/main" id="{4ACE2524-ED41-45F3-8CC1-1B39674443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7070" y="3889807"/>
            <a:ext cx="2729470" cy="2828925"/>
          </a:xfrm>
          <a:prstGeom prst="rect">
            <a:avLst/>
          </a:prstGeom>
        </p:spPr>
      </p:pic>
      <p:pic>
        <p:nvPicPr>
          <p:cNvPr id="13" name="Picture 12" descr="A picture containing standing&#10;&#10;Description automatically generated">
            <a:extLst>
              <a:ext uri="{FF2B5EF4-FFF2-40B4-BE49-F238E27FC236}">
                <a16:creationId xmlns:a16="http://schemas.microsoft.com/office/drawing/2014/main" id="{51ACF035-C723-45FE-B99E-3175A26527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942" y="4563461"/>
            <a:ext cx="2643385" cy="1982539"/>
          </a:xfrm>
          <a:prstGeom prst="rect">
            <a:avLst/>
          </a:prstGeom>
        </p:spPr>
      </p:pic>
      <p:pic>
        <p:nvPicPr>
          <p:cNvPr id="15" name="Picture 14" descr="A close up of a sign&#10;&#10;Description automatically generated">
            <a:extLst>
              <a:ext uri="{FF2B5EF4-FFF2-40B4-BE49-F238E27FC236}">
                <a16:creationId xmlns:a16="http://schemas.microsoft.com/office/drawing/2014/main" id="{13A701CB-6A6A-4518-B5DA-FB1F3446D9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869750">
            <a:off x="2474789" y="4896766"/>
            <a:ext cx="1768942" cy="1564317"/>
          </a:xfrm>
          <a:prstGeom prst="rect">
            <a:avLst/>
          </a:prstGeom>
        </p:spPr>
      </p:pic>
    </p:spTree>
    <p:extLst>
      <p:ext uri="{BB962C8B-B14F-4D97-AF65-F5344CB8AC3E}">
        <p14:creationId xmlns:p14="http://schemas.microsoft.com/office/powerpoint/2010/main" val="2481459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object 2"/>
          <p:cNvSpPr txBox="1"/>
          <p:nvPr/>
        </p:nvSpPr>
        <p:spPr>
          <a:xfrm>
            <a:off x="630123" y="1495425"/>
            <a:ext cx="10274935" cy="3947795"/>
          </a:xfrm>
          <a:prstGeom prst="rect">
            <a:avLst/>
          </a:prstGeom>
        </p:spPr>
        <p:txBody>
          <a:bodyPr vert="horz" wrap="square" lIns="0" tIns="12700" rIns="0" bIns="0" rtlCol="0">
            <a:spAutoFit/>
          </a:bodyPr>
          <a:lstStyle/>
          <a:p>
            <a:pPr marL="241300" indent="-228600">
              <a:lnSpc>
                <a:spcPts val="1370"/>
              </a:lnSpc>
              <a:spcBef>
                <a:spcPts val="100"/>
              </a:spcBef>
              <a:buChar char="•"/>
              <a:tabLst>
                <a:tab pos="240665" algn="l"/>
                <a:tab pos="241300" algn="l"/>
              </a:tabLst>
            </a:pPr>
            <a:r>
              <a:rPr sz="1200" spc="-25" dirty="0">
                <a:solidFill>
                  <a:srgbClr val="385887"/>
                </a:solidFill>
                <a:latin typeface="Arial"/>
                <a:cs typeface="Arial"/>
              </a:rPr>
              <a:t>Macfarlane </a:t>
            </a:r>
            <a:r>
              <a:rPr sz="1200" spc="-160" dirty="0">
                <a:solidFill>
                  <a:srgbClr val="385887"/>
                </a:solidFill>
                <a:latin typeface="Arial"/>
                <a:cs typeface="Arial"/>
              </a:rPr>
              <a:t>G </a:t>
            </a:r>
            <a:r>
              <a:rPr sz="1200" spc="-5" dirty="0">
                <a:solidFill>
                  <a:srgbClr val="385887"/>
                </a:solidFill>
                <a:latin typeface="Arial"/>
                <a:cs typeface="Arial"/>
              </a:rPr>
              <a:t>et </a:t>
            </a:r>
            <a:r>
              <a:rPr sz="1200" spc="-20" dirty="0">
                <a:solidFill>
                  <a:srgbClr val="385887"/>
                </a:solidFill>
                <a:latin typeface="Arial"/>
                <a:cs typeface="Arial"/>
              </a:rPr>
              <a:t>al. </a:t>
            </a:r>
            <a:r>
              <a:rPr sz="1200" spc="-60" dirty="0">
                <a:solidFill>
                  <a:srgbClr val="385887"/>
                </a:solidFill>
                <a:latin typeface="Arial"/>
                <a:cs typeface="Arial"/>
              </a:rPr>
              <a:t>Co-Occurrence </a:t>
            </a:r>
            <a:r>
              <a:rPr sz="1200" spc="-25" dirty="0">
                <a:solidFill>
                  <a:srgbClr val="385887"/>
                </a:solidFill>
                <a:latin typeface="Arial"/>
                <a:cs typeface="Arial"/>
              </a:rPr>
              <a:t>and </a:t>
            </a:r>
            <a:r>
              <a:rPr sz="1200" spc="-30" dirty="0">
                <a:solidFill>
                  <a:srgbClr val="385887"/>
                </a:solidFill>
                <a:latin typeface="Arial"/>
                <a:cs typeface="Arial"/>
              </a:rPr>
              <a:t>Characteristics </a:t>
            </a:r>
            <a:r>
              <a:rPr sz="1200" spc="-10" dirty="0">
                <a:solidFill>
                  <a:srgbClr val="385887"/>
                </a:solidFill>
                <a:latin typeface="Arial"/>
                <a:cs typeface="Arial"/>
              </a:rPr>
              <a:t>of </a:t>
            </a:r>
            <a:r>
              <a:rPr sz="1200" spc="-30" dirty="0">
                <a:solidFill>
                  <a:srgbClr val="385887"/>
                </a:solidFill>
                <a:latin typeface="Arial"/>
                <a:cs typeface="Arial"/>
              </a:rPr>
              <a:t>Patients </a:t>
            </a:r>
            <a:r>
              <a:rPr sz="1200" spc="-35" dirty="0">
                <a:solidFill>
                  <a:srgbClr val="385887"/>
                </a:solidFill>
                <a:latin typeface="Arial"/>
                <a:cs typeface="Arial"/>
              </a:rPr>
              <a:t>With </a:t>
            </a:r>
            <a:r>
              <a:rPr sz="1200" spc="-60" dirty="0">
                <a:solidFill>
                  <a:srgbClr val="385887"/>
                </a:solidFill>
                <a:latin typeface="Arial"/>
                <a:cs typeface="Arial"/>
              </a:rPr>
              <a:t>Axial </a:t>
            </a:r>
            <a:r>
              <a:rPr sz="1200" spc="-25" dirty="0">
                <a:solidFill>
                  <a:srgbClr val="385887"/>
                </a:solidFill>
                <a:latin typeface="Arial"/>
                <a:cs typeface="Arial"/>
              </a:rPr>
              <a:t>Spondyloarthritis </a:t>
            </a:r>
            <a:r>
              <a:rPr sz="1200" spc="-75" dirty="0">
                <a:solidFill>
                  <a:srgbClr val="385887"/>
                </a:solidFill>
                <a:latin typeface="Arial"/>
                <a:cs typeface="Arial"/>
              </a:rPr>
              <a:t>Who </a:t>
            </a:r>
            <a:r>
              <a:rPr sz="1200" spc="-25" dirty="0">
                <a:solidFill>
                  <a:srgbClr val="385887"/>
                </a:solidFill>
                <a:latin typeface="Arial"/>
                <a:cs typeface="Arial"/>
              </a:rPr>
              <a:t>Meet </a:t>
            </a:r>
            <a:r>
              <a:rPr sz="1200" spc="-30" dirty="0">
                <a:solidFill>
                  <a:srgbClr val="385887"/>
                </a:solidFill>
                <a:latin typeface="Arial"/>
                <a:cs typeface="Arial"/>
              </a:rPr>
              <a:t>Criteria </a:t>
            </a:r>
            <a:r>
              <a:rPr sz="1200" spc="-20" dirty="0">
                <a:solidFill>
                  <a:srgbClr val="385887"/>
                </a:solidFill>
                <a:latin typeface="Arial"/>
                <a:cs typeface="Arial"/>
              </a:rPr>
              <a:t>for </a:t>
            </a:r>
            <a:r>
              <a:rPr sz="1200" spc="-40" dirty="0">
                <a:solidFill>
                  <a:srgbClr val="385887"/>
                </a:solidFill>
                <a:latin typeface="Arial"/>
                <a:cs typeface="Arial"/>
              </a:rPr>
              <a:t>Fibromyalgia. </a:t>
            </a:r>
            <a:r>
              <a:rPr sz="1200" i="1" spc="-10" dirty="0">
                <a:solidFill>
                  <a:srgbClr val="385887"/>
                </a:solidFill>
                <a:latin typeface="Arial"/>
                <a:cs typeface="Arial"/>
              </a:rPr>
              <a:t>Arthritis </a:t>
            </a:r>
            <a:r>
              <a:rPr sz="1200" i="1" dirty="0">
                <a:solidFill>
                  <a:srgbClr val="385887"/>
                </a:solidFill>
                <a:latin typeface="Arial"/>
                <a:cs typeface="Arial"/>
              </a:rPr>
              <a:t>&amp;</a:t>
            </a:r>
            <a:r>
              <a:rPr sz="1200" i="1" spc="155" dirty="0">
                <a:solidFill>
                  <a:srgbClr val="385887"/>
                </a:solidFill>
                <a:latin typeface="Arial"/>
                <a:cs typeface="Arial"/>
              </a:rPr>
              <a:t> </a:t>
            </a:r>
            <a:r>
              <a:rPr sz="1200" i="1" spc="-40" dirty="0">
                <a:solidFill>
                  <a:srgbClr val="385887"/>
                </a:solidFill>
                <a:latin typeface="Arial"/>
                <a:cs typeface="Arial"/>
              </a:rPr>
              <a:t>Rheumatology</a:t>
            </a:r>
            <a:endParaRPr sz="1200">
              <a:latin typeface="Arial"/>
              <a:cs typeface="Arial"/>
            </a:endParaRPr>
          </a:p>
          <a:p>
            <a:pPr marL="241300">
              <a:lnSpc>
                <a:spcPts val="1370"/>
              </a:lnSpc>
            </a:pPr>
            <a:r>
              <a:rPr sz="1200" spc="-30" dirty="0">
                <a:solidFill>
                  <a:srgbClr val="385887"/>
                </a:solidFill>
                <a:latin typeface="Arial"/>
                <a:cs typeface="Arial"/>
              </a:rPr>
              <a:t>2017. </a:t>
            </a:r>
            <a:r>
              <a:rPr sz="1200" spc="-80" dirty="0">
                <a:solidFill>
                  <a:srgbClr val="385887"/>
                </a:solidFill>
                <a:latin typeface="Arial"/>
                <a:cs typeface="Arial"/>
              </a:rPr>
              <a:t>Vol </a:t>
            </a:r>
            <a:r>
              <a:rPr sz="1200" spc="10" dirty="0">
                <a:solidFill>
                  <a:srgbClr val="385887"/>
                </a:solidFill>
                <a:latin typeface="Arial"/>
                <a:cs typeface="Arial"/>
              </a:rPr>
              <a:t>69, </a:t>
            </a:r>
            <a:r>
              <a:rPr sz="1200" spc="-55" dirty="0">
                <a:solidFill>
                  <a:srgbClr val="385887"/>
                </a:solidFill>
                <a:latin typeface="Arial"/>
                <a:cs typeface="Arial"/>
              </a:rPr>
              <a:t>No. </a:t>
            </a:r>
            <a:r>
              <a:rPr sz="1200" dirty="0">
                <a:solidFill>
                  <a:srgbClr val="385887"/>
                </a:solidFill>
                <a:latin typeface="Arial"/>
                <a:cs typeface="Arial"/>
              </a:rPr>
              <a:t>11, </a:t>
            </a:r>
            <a:r>
              <a:rPr sz="1200" spc="-30" dirty="0">
                <a:solidFill>
                  <a:srgbClr val="385887"/>
                </a:solidFill>
                <a:latin typeface="Arial"/>
                <a:cs typeface="Arial"/>
              </a:rPr>
              <a:t>pp</a:t>
            </a:r>
            <a:r>
              <a:rPr sz="1200" spc="-120" dirty="0">
                <a:solidFill>
                  <a:srgbClr val="385887"/>
                </a:solidFill>
                <a:latin typeface="Arial"/>
                <a:cs typeface="Arial"/>
              </a:rPr>
              <a:t> </a:t>
            </a:r>
            <a:r>
              <a:rPr sz="1200" dirty="0">
                <a:solidFill>
                  <a:srgbClr val="385887"/>
                </a:solidFill>
                <a:latin typeface="Arial"/>
                <a:cs typeface="Arial"/>
              </a:rPr>
              <a:t>2144-2150.</a:t>
            </a:r>
            <a:endParaRPr sz="1200">
              <a:latin typeface="Arial"/>
              <a:cs typeface="Arial"/>
            </a:endParaRPr>
          </a:p>
          <a:p>
            <a:pPr marL="241300" indent="-228600">
              <a:lnSpc>
                <a:spcPct val="100000"/>
              </a:lnSpc>
              <a:spcBef>
                <a:spcPts val="850"/>
              </a:spcBef>
              <a:buChar char="•"/>
              <a:tabLst>
                <a:tab pos="240665" algn="l"/>
                <a:tab pos="241300" algn="l"/>
              </a:tabLst>
            </a:pPr>
            <a:r>
              <a:rPr sz="1200" spc="-50" dirty="0">
                <a:solidFill>
                  <a:srgbClr val="385887"/>
                </a:solidFill>
                <a:latin typeface="Arial"/>
                <a:cs typeface="Arial"/>
              </a:rPr>
              <a:t>McGonagle </a:t>
            </a:r>
            <a:r>
              <a:rPr sz="1200" spc="-65" dirty="0">
                <a:solidFill>
                  <a:srgbClr val="385887"/>
                </a:solidFill>
                <a:latin typeface="Arial"/>
                <a:cs typeface="Arial"/>
              </a:rPr>
              <a:t>D. </a:t>
            </a:r>
            <a:r>
              <a:rPr sz="1200" spc="-45" dirty="0">
                <a:solidFill>
                  <a:srgbClr val="385887"/>
                </a:solidFill>
                <a:latin typeface="Arial"/>
                <a:cs typeface="Arial"/>
              </a:rPr>
              <a:t>Entheses, </a:t>
            </a:r>
            <a:r>
              <a:rPr sz="1200" spc="-15" dirty="0">
                <a:solidFill>
                  <a:srgbClr val="385887"/>
                </a:solidFill>
                <a:latin typeface="Arial"/>
                <a:cs typeface="Arial"/>
              </a:rPr>
              <a:t>enthesitis </a:t>
            </a:r>
            <a:r>
              <a:rPr sz="1200" spc="-25" dirty="0">
                <a:solidFill>
                  <a:srgbClr val="385887"/>
                </a:solidFill>
                <a:latin typeface="Arial"/>
                <a:cs typeface="Arial"/>
              </a:rPr>
              <a:t>and </a:t>
            </a:r>
            <a:r>
              <a:rPr sz="1200" spc="-35" dirty="0">
                <a:solidFill>
                  <a:srgbClr val="385887"/>
                </a:solidFill>
                <a:latin typeface="Arial"/>
                <a:cs typeface="Arial"/>
              </a:rPr>
              <a:t>enthesopathy. </a:t>
            </a:r>
            <a:r>
              <a:rPr sz="1200" spc="-40" dirty="0">
                <a:solidFill>
                  <a:srgbClr val="385887"/>
                </a:solidFill>
                <a:latin typeface="Arial"/>
                <a:cs typeface="Arial"/>
              </a:rPr>
              <a:t>Issue </a:t>
            </a:r>
            <a:r>
              <a:rPr sz="1200" spc="35" dirty="0">
                <a:solidFill>
                  <a:srgbClr val="385887"/>
                </a:solidFill>
                <a:latin typeface="Arial"/>
                <a:cs typeface="Arial"/>
              </a:rPr>
              <a:t>4 </a:t>
            </a:r>
            <a:r>
              <a:rPr sz="1200" i="1" spc="-50" dirty="0">
                <a:solidFill>
                  <a:srgbClr val="385887"/>
                </a:solidFill>
                <a:latin typeface="Arial"/>
                <a:cs typeface="Arial"/>
              </a:rPr>
              <a:t>(Topical </a:t>
            </a:r>
            <a:r>
              <a:rPr sz="1200" i="1" spc="-65" dirty="0">
                <a:solidFill>
                  <a:srgbClr val="385887"/>
                </a:solidFill>
                <a:latin typeface="Arial"/>
                <a:cs typeface="Arial"/>
              </a:rPr>
              <a:t>Reviews </a:t>
            </a:r>
            <a:r>
              <a:rPr sz="1200" i="1" spc="-40" dirty="0">
                <a:solidFill>
                  <a:srgbClr val="385887"/>
                </a:solidFill>
                <a:latin typeface="Arial"/>
                <a:cs typeface="Arial"/>
              </a:rPr>
              <a:t>Series </a:t>
            </a:r>
            <a:r>
              <a:rPr sz="1200" i="1" spc="-15" dirty="0">
                <a:solidFill>
                  <a:srgbClr val="385887"/>
                </a:solidFill>
                <a:latin typeface="Arial"/>
                <a:cs typeface="Arial"/>
              </a:rPr>
              <a:t>6)</a:t>
            </a:r>
            <a:r>
              <a:rPr sz="1200" spc="-15" dirty="0">
                <a:solidFill>
                  <a:srgbClr val="385887"/>
                </a:solidFill>
                <a:latin typeface="Arial"/>
                <a:cs typeface="Arial"/>
              </a:rPr>
              <a:t>. </a:t>
            </a:r>
            <a:r>
              <a:rPr sz="1200" spc="-40" dirty="0">
                <a:solidFill>
                  <a:srgbClr val="385887"/>
                </a:solidFill>
                <a:latin typeface="Arial"/>
                <a:cs typeface="Arial"/>
              </a:rPr>
              <a:t>Autumn</a:t>
            </a:r>
            <a:r>
              <a:rPr sz="1200" spc="80" dirty="0">
                <a:solidFill>
                  <a:srgbClr val="385887"/>
                </a:solidFill>
                <a:latin typeface="Arial"/>
                <a:cs typeface="Arial"/>
              </a:rPr>
              <a:t> </a:t>
            </a:r>
            <a:r>
              <a:rPr sz="1200" spc="20" dirty="0">
                <a:solidFill>
                  <a:srgbClr val="385887"/>
                </a:solidFill>
                <a:latin typeface="Arial"/>
                <a:cs typeface="Arial"/>
              </a:rPr>
              <a:t>2009.</a:t>
            </a:r>
            <a:endParaRPr sz="1200">
              <a:latin typeface="Arial"/>
              <a:cs typeface="Arial"/>
            </a:endParaRPr>
          </a:p>
          <a:p>
            <a:pPr marL="241300" indent="-228600">
              <a:lnSpc>
                <a:spcPct val="100000"/>
              </a:lnSpc>
              <a:spcBef>
                <a:spcPts val="865"/>
              </a:spcBef>
              <a:buChar char="•"/>
              <a:tabLst>
                <a:tab pos="240665" algn="l"/>
                <a:tab pos="241300" algn="l"/>
              </a:tabLst>
            </a:pPr>
            <a:r>
              <a:rPr sz="1200" spc="-20" dirty="0">
                <a:solidFill>
                  <a:srgbClr val="385887"/>
                </a:solidFill>
                <a:latin typeface="Arial"/>
                <a:cs typeface="Arial"/>
              </a:rPr>
              <a:t>Kiltz </a:t>
            </a:r>
            <a:r>
              <a:rPr sz="1200" spc="-95" dirty="0">
                <a:solidFill>
                  <a:srgbClr val="385887"/>
                </a:solidFill>
                <a:latin typeface="Arial"/>
                <a:cs typeface="Arial"/>
              </a:rPr>
              <a:t>U. </a:t>
            </a:r>
            <a:r>
              <a:rPr sz="1200" spc="-65" dirty="0">
                <a:solidFill>
                  <a:srgbClr val="385887"/>
                </a:solidFill>
                <a:latin typeface="Arial"/>
                <a:cs typeface="Arial"/>
              </a:rPr>
              <a:t>Causes </a:t>
            </a:r>
            <a:r>
              <a:rPr sz="1200" spc="-10" dirty="0">
                <a:solidFill>
                  <a:srgbClr val="385887"/>
                </a:solidFill>
                <a:latin typeface="Arial"/>
                <a:cs typeface="Arial"/>
              </a:rPr>
              <a:t>of </a:t>
            </a:r>
            <a:r>
              <a:rPr sz="1200" spc="-20" dirty="0">
                <a:solidFill>
                  <a:srgbClr val="385887"/>
                </a:solidFill>
                <a:latin typeface="Arial"/>
                <a:cs typeface="Arial"/>
              </a:rPr>
              <a:t>pain </a:t>
            </a:r>
            <a:r>
              <a:rPr sz="1200" spc="-10" dirty="0">
                <a:solidFill>
                  <a:srgbClr val="385887"/>
                </a:solidFill>
                <a:latin typeface="Arial"/>
                <a:cs typeface="Arial"/>
              </a:rPr>
              <a:t>in </a:t>
            </a:r>
            <a:r>
              <a:rPr sz="1200" spc="-15" dirty="0">
                <a:solidFill>
                  <a:srgbClr val="385887"/>
                </a:solidFill>
                <a:latin typeface="Arial"/>
                <a:cs typeface="Arial"/>
              </a:rPr>
              <a:t>patients with </a:t>
            </a:r>
            <a:r>
              <a:rPr sz="1200" spc="-35" dirty="0">
                <a:solidFill>
                  <a:srgbClr val="385887"/>
                </a:solidFill>
                <a:latin typeface="Arial"/>
                <a:cs typeface="Arial"/>
              </a:rPr>
              <a:t>axial </a:t>
            </a:r>
            <a:r>
              <a:rPr sz="1200" spc="-20" dirty="0">
                <a:solidFill>
                  <a:srgbClr val="385887"/>
                </a:solidFill>
                <a:latin typeface="Arial"/>
                <a:cs typeface="Arial"/>
              </a:rPr>
              <a:t>spondyloarthritis. </a:t>
            </a:r>
            <a:r>
              <a:rPr sz="1200" i="1" spc="-45" dirty="0">
                <a:solidFill>
                  <a:srgbClr val="385887"/>
                </a:solidFill>
                <a:latin typeface="Arial"/>
                <a:cs typeface="Arial"/>
              </a:rPr>
              <a:t>Clin </a:t>
            </a:r>
            <a:r>
              <a:rPr sz="1200" i="1" spc="-80" dirty="0">
                <a:solidFill>
                  <a:srgbClr val="385887"/>
                </a:solidFill>
                <a:latin typeface="Arial"/>
                <a:cs typeface="Arial"/>
              </a:rPr>
              <a:t>Exp </a:t>
            </a:r>
            <a:r>
              <a:rPr sz="1200" i="1" spc="-30" dirty="0">
                <a:solidFill>
                  <a:srgbClr val="385887"/>
                </a:solidFill>
                <a:latin typeface="Arial"/>
                <a:cs typeface="Arial"/>
              </a:rPr>
              <a:t>Rheumatol </a:t>
            </a:r>
            <a:r>
              <a:rPr sz="1200" spc="-5" dirty="0">
                <a:solidFill>
                  <a:srgbClr val="385887"/>
                </a:solidFill>
                <a:latin typeface="Arial"/>
                <a:cs typeface="Arial"/>
              </a:rPr>
              <a:t>2017; </a:t>
            </a:r>
            <a:r>
              <a:rPr sz="1200" spc="35" dirty="0">
                <a:solidFill>
                  <a:srgbClr val="385887"/>
                </a:solidFill>
                <a:latin typeface="Arial"/>
                <a:cs typeface="Arial"/>
              </a:rPr>
              <a:t>35 </a:t>
            </a:r>
            <a:r>
              <a:rPr sz="1200" spc="-45" dirty="0">
                <a:solidFill>
                  <a:srgbClr val="385887"/>
                </a:solidFill>
                <a:latin typeface="Arial"/>
                <a:cs typeface="Arial"/>
              </a:rPr>
              <a:t>(Suppl. </a:t>
            </a:r>
            <a:r>
              <a:rPr sz="1200" spc="-20" dirty="0">
                <a:solidFill>
                  <a:srgbClr val="385887"/>
                </a:solidFill>
                <a:latin typeface="Arial"/>
                <a:cs typeface="Arial"/>
              </a:rPr>
              <a:t>107):</a:t>
            </a:r>
            <a:r>
              <a:rPr sz="1200" spc="-55" dirty="0">
                <a:solidFill>
                  <a:srgbClr val="385887"/>
                </a:solidFill>
                <a:latin typeface="Arial"/>
                <a:cs typeface="Arial"/>
              </a:rPr>
              <a:t> </a:t>
            </a:r>
            <a:r>
              <a:rPr sz="1200" spc="-30" dirty="0">
                <a:solidFill>
                  <a:srgbClr val="385887"/>
                </a:solidFill>
                <a:latin typeface="Arial"/>
                <a:cs typeface="Arial"/>
              </a:rPr>
              <a:t>S102-S107</a:t>
            </a:r>
            <a:endParaRPr sz="1200">
              <a:latin typeface="Arial"/>
              <a:cs typeface="Arial"/>
            </a:endParaRPr>
          </a:p>
          <a:p>
            <a:pPr marL="241300" marR="5080" indent="-228600">
              <a:lnSpc>
                <a:spcPts val="1300"/>
              </a:lnSpc>
              <a:spcBef>
                <a:spcPts val="1010"/>
              </a:spcBef>
              <a:buChar char="•"/>
              <a:tabLst>
                <a:tab pos="240665" algn="l"/>
                <a:tab pos="241300" algn="l"/>
              </a:tabLst>
            </a:pPr>
            <a:r>
              <a:rPr sz="1200" spc="-60" dirty="0">
                <a:solidFill>
                  <a:srgbClr val="385887"/>
                </a:solidFill>
                <a:latin typeface="Arial"/>
                <a:cs typeface="Arial"/>
              </a:rPr>
              <a:t>Sveaas </a:t>
            </a:r>
            <a:r>
              <a:rPr sz="1200" spc="-120" dirty="0">
                <a:solidFill>
                  <a:srgbClr val="385887"/>
                </a:solidFill>
                <a:latin typeface="Arial"/>
                <a:cs typeface="Arial"/>
              </a:rPr>
              <a:t>S </a:t>
            </a:r>
            <a:r>
              <a:rPr sz="1200" spc="-5" dirty="0">
                <a:solidFill>
                  <a:srgbClr val="385887"/>
                </a:solidFill>
                <a:latin typeface="Arial"/>
                <a:cs typeface="Arial"/>
              </a:rPr>
              <a:t>et </a:t>
            </a:r>
            <a:r>
              <a:rPr sz="1200" spc="-20" dirty="0">
                <a:solidFill>
                  <a:srgbClr val="385887"/>
                </a:solidFill>
                <a:latin typeface="Arial"/>
                <a:cs typeface="Arial"/>
              </a:rPr>
              <a:t>al. </a:t>
            </a:r>
            <a:r>
              <a:rPr sz="1200" spc="-35" dirty="0">
                <a:solidFill>
                  <a:srgbClr val="385887"/>
                </a:solidFill>
                <a:latin typeface="Arial"/>
                <a:cs typeface="Arial"/>
              </a:rPr>
              <a:t>Efficacy </a:t>
            </a:r>
            <a:r>
              <a:rPr sz="1200" spc="-10" dirty="0">
                <a:solidFill>
                  <a:srgbClr val="385887"/>
                </a:solidFill>
                <a:latin typeface="Arial"/>
                <a:cs typeface="Arial"/>
              </a:rPr>
              <a:t>of </a:t>
            </a:r>
            <a:r>
              <a:rPr sz="1200" spc="-50" dirty="0">
                <a:solidFill>
                  <a:srgbClr val="385887"/>
                </a:solidFill>
                <a:latin typeface="Arial"/>
                <a:cs typeface="Arial"/>
              </a:rPr>
              <a:t>High </a:t>
            </a:r>
            <a:r>
              <a:rPr sz="1200" spc="-25" dirty="0">
                <a:solidFill>
                  <a:srgbClr val="385887"/>
                </a:solidFill>
                <a:latin typeface="Arial"/>
                <a:cs typeface="Arial"/>
              </a:rPr>
              <a:t>Intensity </a:t>
            </a:r>
            <a:r>
              <a:rPr sz="1200" spc="-60" dirty="0">
                <a:solidFill>
                  <a:srgbClr val="385887"/>
                </a:solidFill>
                <a:latin typeface="Arial"/>
                <a:cs typeface="Arial"/>
              </a:rPr>
              <a:t>Exercise </a:t>
            </a:r>
            <a:r>
              <a:rPr sz="1200" spc="-35" dirty="0">
                <a:solidFill>
                  <a:srgbClr val="385887"/>
                </a:solidFill>
                <a:latin typeface="Arial"/>
                <a:cs typeface="Arial"/>
              </a:rPr>
              <a:t>on </a:t>
            </a:r>
            <a:r>
              <a:rPr sz="1200" spc="-45" dirty="0">
                <a:solidFill>
                  <a:srgbClr val="385887"/>
                </a:solidFill>
                <a:latin typeface="Arial"/>
                <a:cs typeface="Arial"/>
              </a:rPr>
              <a:t>Disease </a:t>
            </a:r>
            <a:r>
              <a:rPr sz="1200" spc="-40" dirty="0">
                <a:solidFill>
                  <a:srgbClr val="385887"/>
                </a:solidFill>
                <a:latin typeface="Arial"/>
                <a:cs typeface="Arial"/>
              </a:rPr>
              <a:t>Activity </a:t>
            </a:r>
            <a:r>
              <a:rPr sz="1200" spc="-25" dirty="0">
                <a:solidFill>
                  <a:srgbClr val="385887"/>
                </a:solidFill>
                <a:latin typeface="Arial"/>
                <a:cs typeface="Arial"/>
              </a:rPr>
              <a:t>and </a:t>
            </a:r>
            <a:r>
              <a:rPr sz="1200" spc="-45" dirty="0">
                <a:solidFill>
                  <a:srgbClr val="385887"/>
                </a:solidFill>
                <a:latin typeface="Arial"/>
                <a:cs typeface="Arial"/>
              </a:rPr>
              <a:t>Cardiovascular Risk </a:t>
            </a:r>
            <a:r>
              <a:rPr sz="1200" spc="-10" dirty="0">
                <a:solidFill>
                  <a:srgbClr val="385887"/>
                </a:solidFill>
                <a:latin typeface="Arial"/>
                <a:cs typeface="Arial"/>
              </a:rPr>
              <a:t>in </a:t>
            </a:r>
            <a:r>
              <a:rPr sz="1200" spc="-50" dirty="0">
                <a:solidFill>
                  <a:srgbClr val="385887"/>
                </a:solidFill>
                <a:latin typeface="Arial"/>
                <a:cs typeface="Arial"/>
              </a:rPr>
              <a:t>Active </a:t>
            </a:r>
            <a:r>
              <a:rPr sz="1200" spc="-60" dirty="0">
                <a:solidFill>
                  <a:srgbClr val="385887"/>
                </a:solidFill>
                <a:latin typeface="Arial"/>
                <a:cs typeface="Arial"/>
              </a:rPr>
              <a:t>Axial </a:t>
            </a:r>
            <a:r>
              <a:rPr sz="1200" spc="-25" dirty="0">
                <a:solidFill>
                  <a:srgbClr val="385887"/>
                </a:solidFill>
                <a:latin typeface="Arial"/>
                <a:cs typeface="Arial"/>
              </a:rPr>
              <a:t>Spondyloarthritis: </a:t>
            </a:r>
            <a:r>
              <a:rPr sz="1200" spc="-160" dirty="0">
                <a:solidFill>
                  <a:srgbClr val="385887"/>
                </a:solidFill>
                <a:latin typeface="Arial"/>
                <a:cs typeface="Arial"/>
              </a:rPr>
              <a:t>A </a:t>
            </a:r>
            <a:r>
              <a:rPr sz="1200" spc="-45" dirty="0">
                <a:solidFill>
                  <a:srgbClr val="385887"/>
                </a:solidFill>
                <a:latin typeface="Arial"/>
                <a:cs typeface="Arial"/>
              </a:rPr>
              <a:t>Randomized </a:t>
            </a:r>
            <a:r>
              <a:rPr sz="1200" spc="-35" dirty="0">
                <a:solidFill>
                  <a:srgbClr val="385887"/>
                </a:solidFill>
                <a:latin typeface="Arial"/>
                <a:cs typeface="Arial"/>
              </a:rPr>
              <a:t>Controlled </a:t>
            </a:r>
            <a:r>
              <a:rPr sz="1200" spc="-30" dirty="0">
                <a:solidFill>
                  <a:srgbClr val="385887"/>
                </a:solidFill>
                <a:latin typeface="Arial"/>
                <a:cs typeface="Arial"/>
              </a:rPr>
              <a:t>Pilot  </a:t>
            </a:r>
            <a:r>
              <a:rPr sz="1200" spc="-55" dirty="0">
                <a:solidFill>
                  <a:srgbClr val="385887"/>
                </a:solidFill>
                <a:latin typeface="Arial"/>
                <a:cs typeface="Arial"/>
              </a:rPr>
              <a:t>Study. </a:t>
            </a:r>
            <a:r>
              <a:rPr sz="1200" i="1" spc="-135" dirty="0">
                <a:solidFill>
                  <a:srgbClr val="385887"/>
                </a:solidFill>
                <a:latin typeface="Arial"/>
                <a:cs typeface="Arial"/>
              </a:rPr>
              <a:t>PLOS </a:t>
            </a:r>
            <a:r>
              <a:rPr sz="1200" i="1" spc="-80" dirty="0">
                <a:solidFill>
                  <a:srgbClr val="385887"/>
                </a:solidFill>
                <a:latin typeface="Arial"/>
                <a:cs typeface="Arial"/>
              </a:rPr>
              <a:t>One</a:t>
            </a:r>
            <a:r>
              <a:rPr sz="1200" i="1" spc="-90" dirty="0">
                <a:solidFill>
                  <a:srgbClr val="385887"/>
                </a:solidFill>
                <a:latin typeface="Arial"/>
                <a:cs typeface="Arial"/>
              </a:rPr>
              <a:t> </a:t>
            </a:r>
            <a:r>
              <a:rPr sz="1200" spc="5" dirty="0">
                <a:solidFill>
                  <a:srgbClr val="385887"/>
                </a:solidFill>
                <a:latin typeface="Arial"/>
                <a:cs typeface="Arial"/>
              </a:rPr>
              <a:t>2014.</a:t>
            </a:r>
            <a:endParaRPr sz="1200">
              <a:latin typeface="Arial"/>
              <a:cs typeface="Arial"/>
            </a:endParaRPr>
          </a:p>
          <a:p>
            <a:pPr marL="241300" indent="-228600">
              <a:lnSpc>
                <a:spcPct val="100000"/>
              </a:lnSpc>
              <a:spcBef>
                <a:spcPts val="835"/>
              </a:spcBef>
              <a:buChar char="•"/>
              <a:tabLst>
                <a:tab pos="240665" algn="l"/>
                <a:tab pos="241300" algn="l"/>
              </a:tabLst>
            </a:pPr>
            <a:r>
              <a:rPr sz="1200" spc="-30" dirty="0">
                <a:solidFill>
                  <a:srgbClr val="385887"/>
                </a:solidFill>
                <a:latin typeface="Arial"/>
                <a:cs typeface="Arial"/>
              </a:rPr>
              <a:t>Momeni M </a:t>
            </a:r>
            <a:r>
              <a:rPr sz="1200" spc="-5" dirty="0">
                <a:solidFill>
                  <a:srgbClr val="385887"/>
                </a:solidFill>
                <a:latin typeface="Arial"/>
                <a:cs typeface="Arial"/>
              </a:rPr>
              <a:t>et </a:t>
            </a:r>
            <a:r>
              <a:rPr sz="1200" spc="-20" dirty="0">
                <a:solidFill>
                  <a:srgbClr val="385887"/>
                </a:solidFill>
                <a:latin typeface="Arial"/>
                <a:cs typeface="Arial"/>
              </a:rPr>
              <a:t>al. </a:t>
            </a:r>
            <a:r>
              <a:rPr sz="1200" spc="-40" dirty="0">
                <a:solidFill>
                  <a:srgbClr val="385887"/>
                </a:solidFill>
                <a:latin typeface="Arial"/>
                <a:cs typeface="Arial"/>
              </a:rPr>
              <a:t>Cardiopulmonary </a:t>
            </a:r>
            <a:r>
              <a:rPr sz="1200" spc="-20" dirty="0">
                <a:solidFill>
                  <a:srgbClr val="385887"/>
                </a:solidFill>
                <a:latin typeface="Arial"/>
                <a:cs typeface="Arial"/>
              </a:rPr>
              <a:t>Manifestations </a:t>
            </a:r>
            <a:r>
              <a:rPr sz="1200" spc="-10" dirty="0">
                <a:solidFill>
                  <a:srgbClr val="385887"/>
                </a:solidFill>
                <a:latin typeface="Arial"/>
                <a:cs typeface="Arial"/>
              </a:rPr>
              <a:t>of </a:t>
            </a:r>
            <a:r>
              <a:rPr sz="1200" spc="-50" dirty="0">
                <a:solidFill>
                  <a:srgbClr val="385887"/>
                </a:solidFill>
                <a:latin typeface="Arial"/>
                <a:cs typeface="Arial"/>
              </a:rPr>
              <a:t>Ankylosing </a:t>
            </a:r>
            <a:r>
              <a:rPr sz="1200" spc="-35" dirty="0">
                <a:solidFill>
                  <a:srgbClr val="385887"/>
                </a:solidFill>
                <a:latin typeface="Arial"/>
                <a:cs typeface="Arial"/>
              </a:rPr>
              <a:t>Spondylitis. </a:t>
            </a:r>
            <a:r>
              <a:rPr sz="1200" i="1" spc="-10" dirty="0">
                <a:solidFill>
                  <a:srgbClr val="385887"/>
                </a:solidFill>
                <a:latin typeface="Arial"/>
                <a:cs typeface="Arial"/>
              </a:rPr>
              <a:t>International </a:t>
            </a:r>
            <a:r>
              <a:rPr sz="1200" i="1" spc="-35" dirty="0">
                <a:solidFill>
                  <a:srgbClr val="385887"/>
                </a:solidFill>
                <a:latin typeface="Arial"/>
                <a:cs typeface="Arial"/>
              </a:rPr>
              <a:t>Journal </a:t>
            </a:r>
            <a:r>
              <a:rPr sz="1200" i="1" spc="-10" dirty="0">
                <a:solidFill>
                  <a:srgbClr val="385887"/>
                </a:solidFill>
                <a:latin typeface="Arial"/>
                <a:cs typeface="Arial"/>
              </a:rPr>
              <a:t>of </a:t>
            </a:r>
            <a:r>
              <a:rPr sz="1200" i="1" spc="-40" dirty="0">
                <a:solidFill>
                  <a:srgbClr val="385887"/>
                </a:solidFill>
                <a:latin typeface="Arial"/>
                <a:cs typeface="Arial"/>
              </a:rPr>
              <a:t>Rheumatology</a:t>
            </a:r>
            <a:r>
              <a:rPr sz="1200" i="1" spc="-100" dirty="0">
                <a:solidFill>
                  <a:srgbClr val="385887"/>
                </a:solidFill>
                <a:latin typeface="Arial"/>
                <a:cs typeface="Arial"/>
              </a:rPr>
              <a:t> </a:t>
            </a:r>
            <a:r>
              <a:rPr sz="1200" spc="5" dirty="0">
                <a:solidFill>
                  <a:srgbClr val="385887"/>
                </a:solidFill>
                <a:latin typeface="Arial"/>
                <a:cs typeface="Arial"/>
              </a:rPr>
              <a:t>2011.</a:t>
            </a:r>
            <a:endParaRPr sz="1200">
              <a:latin typeface="Arial"/>
              <a:cs typeface="Arial"/>
            </a:endParaRPr>
          </a:p>
          <a:p>
            <a:pPr marL="241300" marR="212725" indent="-228600">
              <a:lnSpc>
                <a:spcPts val="1300"/>
              </a:lnSpc>
              <a:spcBef>
                <a:spcPts val="1019"/>
              </a:spcBef>
              <a:buChar char="•"/>
              <a:tabLst>
                <a:tab pos="240665" algn="l"/>
                <a:tab pos="241300" algn="l"/>
              </a:tabLst>
            </a:pPr>
            <a:r>
              <a:rPr sz="1200" spc="-65" dirty="0">
                <a:solidFill>
                  <a:srgbClr val="385887"/>
                </a:solidFill>
                <a:latin typeface="Arial"/>
                <a:cs typeface="Arial"/>
              </a:rPr>
              <a:t>Regel </a:t>
            </a:r>
            <a:r>
              <a:rPr sz="1200" spc="-90" dirty="0">
                <a:solidFill>
                  <a:srgbClr val="385887"/>
                </a:solidFill>
                <a:latin typeface="Arial"/>
                <a:cs typeface="Arial"/>
              </a:rPr>
              <a:t>A, </a:t>
            </a:r>
            <a:r>
              <a:rPr sz="1200" spc="-40" dirty="0">
                <a:solidFill>
                  <a:srgbClr val="385887"/>
                </a:solidFill>
                <a:latin typeface="Arial"/>
                <a:cs typeface="Arial"/>
              </a:rPr>
              <a:t>Sepriano </a:t>
            </a:r>
            <a:r>
              <a:rPr sz="1200" spc="-90" dirty="0">
                <a:solidFill>
                  <a:srgbClr val="385887"/>
                </a:solidFill>
                <a:latin typeface="Arial"/>
                <a:cs typeface="Arial"/>
              </a:rPr>
              <a:t>A, </a:t>
            </a:r>
            <a:r>
              <a:rPr sz="1200" spc="-30" dirty="0">
                <a:solidFill>
                  <a:srgbClr val="385887"/>
                </a:solidFill>
                <a:latin typeface="Arial"/>
                <a:cs typeface="Arial"/>
              </a:rPr>
              <a:t>Baraliakos </a:t>
            </a:r>
            <a:r>
              <a:rPr sz="1200" spc="-105" dirty="0">
                <a:solidFill>
                  <a:srgbClr val="385887"/>
                </a:solidFill>
                <a:latin typeface="Arial"/>
                <a:cs typeface="Arial"/>
              </a:rPr>
              <a:t>X, </a:t>
            </a:r>
            <a:r>
              <a:rPr sz="1200" spc="-5" dirty="0">
                <a:solidFill>
                  <a:srgbClr val="385887"/>
                </a:solidFill>
                <a:latin typeface="Arial"/>
                <a:cs typeface="Arial"/>
              </a:rPr>
              <a:t>et </a:t>
            </a:r>
            <a:r>
              <a:rPr sz="1200" spc="-20" dirty="0">
                <a:solidFill>
                  <a:srgbClr val="385887"/>
                </a:solidFill>
                <a:latin typeface="Arial"/>
                <a:cs typeface="Arial"/>
              </a:rPr>
              <a:t>al. </a:t>
            </a:r>
            <a:r>
              <a:rPr sz="1200" spc="-35" dirty="0">
                <a:solidFill>
                  <a:srgbClr val="385887"/>
                </a:solidFill>
                <a:latin typeface="Arial"/>
                <a:cs typeface="Arial"/>
              </a:rPr>
              <a:t>Efficacy </a:t>
            </a:r>
            <a:r>
              <a:rPr sz="1200" spc="-25" dirty="0">
                <a:solidFill>
                  <a:srgbClr val="385887"/>
                </a:solidFill>
                <a:latin typeface="Arial"/>
                <a:cs typeface="Arial"/>
              </a:rPr>
              <a:t>and </a:t>
            </a:r>
            <a:r>
              <a:rPr sz="1200" spc="-35" dirty="0">
                <a:solidFill>
                  <a:srgbClr val="385887"/>
                </a:solidFill>
                <a:latin typeface="Arial"/>
                <a:cs typeface="Arial"/>
              </a:rPr>
              <a:t>safety </a:t>
            </a:r>
            <a:r>
              <a:rPr sz="1200" spc="-10" dirty="0">
                <a:solidFill>
                  <a:srgbClr val="385887"/>
                </a:solidFill>
                <a:latin typeface="Arial"/>
                <a:cs typeface="Arial"/>
              </a:rPr>
              <a:t>of </a:t>
            </a:r>
            <a:r>
              <a:rPr sz="1200" spc="-35" dirty="0">
                <a:solidFill>
                  <a:srgbClr val="385887"/>
                </a:solidFill>
                <a:latin typeface="Arial"/>
                <a:cs typeface="Arial"/>
              </a:rPr>
              <a:t>non-pharmacological </a:t>
            </a:r>
            <a:r>
              <a:rPr sz="1200" spc="-25" dirty="0">
                <a:solidFill>
                  <a:srgbClr val="385887"/>
                </a:solidFill>
                <a:latin typeface="Arial"/>
                <a:cs typeface="Arial"/>
              </a:rPr>
              <a:t>and </a:t>
            </a:r>
            <a:r>
              <a:rPr sz="1200" spc="-35" dirty="0">
                <a:solidFill>
                  <a:srgbClr val="385887"/>
                </a:solidFill>
                <a:latin typeface="Arial"/>
                <a:cs typeface="Arial"/>
              </a:rPr>
              <a:t>non-biological </a:t>
            </a:r>
            <a:r>
              <a:rPr sz="1200" spc="-30" dirty="0">
                <a:solidFill>
                  <a:srgbClr val="385887"/>
                </a:solidFill>
                <a:latin typeface="Arial"/>
                <a:cs typeface="Arial"/>
              </a:rPr>
              <a:t>pharmacological </a:t>
            </a:r>
            <a:r>
              <a:rPr sz="1200" spc="-10" dirty="0">
                <a:solidFill>
                  <a:srgbClr val="385887"/>
                </a:solidFill>
                <a:latin typeface="Arial"/>
                <a:cs typeface="Arial"/>
              </a:rPr>
              <a:t>treatment: </a:t>
            </a:r>
            <a:r>
              <a:rPr sz="1200" spc="-35" dirty="0">
                <a:solidFill>
                  <a:srgbClr val="385887"/>
                </a:solidFill>
                <a:latin typeface="Arial"/>
                <a:cs typeface="Arial"/>
              </a:rPr>
              <a:t>a </a:t>
            </a:r>
            <a:r>
              <a:rPr sz="1200" spc="-30" dirty="0">
                <a:solidFill>
                  <a:srgbClr val="385887"/>
                </a:solidFill>
                <a:latin typeface="Arial"/>
                <a:cs typeface="Arial"/>
              </a:rPr>
              <a:t>systematic </a:t>
            </a:r>
            <a:r>
              <a:rPr sz="1200" spc="-10" dirty="0">
                <a:solidFill>
                  <a:srgbClr val="385887"/>
                </a:solidFill>
                <a:latin typeface="Arial"/>
                <a:cs typeface="Arial"/>
              </a:rPr>
              <a:t>literature  </a:t>
            </a:r>
            <a:r>
              <a:rPr sz="1200" spc="-50" dirty="0">
                <a:solidFill>
                  <a:srgbClr val="385887"/>
                </a:solidFill>
                <a:latin typeface="Arial"/>
                <a:cs typeface="Arial"/>
              </a:rPr>
              <a:t>review </a:t>
            </a:r>
            <a:r>
              <a:rPr sz="1200" spc="-25" dirty="0">
                <a:solidFill>
                  <a:srgbClr val="385887"/>
                </a:solidFill>
                <a:latin typeface="Arial"/>
                <a:cs typeface="Arial"/>
              </a:rPr>
              <a:t>informing </a:t>
            </a:r>
            <a:r>
              <a:rPr sz="1200" spc="-10" dirty="0">
                <a:solidFill>
                  <a:srgbClr val="385887"/>
                </a:solidFill>
                <a:latin typeface="Arial"/>
                <a:cs typeface="Arial"/>
              </a:rPr>
              <a:t>the </a:t>
            </a:r>
            <a:r>
              <a:rPr sz="1200" spc="15" dirty="0">
                <a:solidFill>
                  <a:srgbClr val="385887"/>
                </a:solidFill>
                <a:latin typeface="Arial"/>
                <a:cs typeface="Arial"/>
              </a:rPr>
              <a:t>2016 </a:t>
            </a:r>
            <a:r>
              <a:rPr sz="1200" spc="-25" dirty="0">
                <a:solidFill>
                  <a:srgbClr val="385887"/>
                </a:solidFill>
                <a:latin typeface="Arial"/>
                <a:cs typeface="Arial"/>
              </a:rPr>
              <a:t>update </a:t>
            </a:r>
            <a:r>
              <a:rPr sz="1200" spc="-10" dirty="0">
                <a:solidFill>
                  <a:srgbClr val="385887"/>
                </a:solidFill>
                <a:latin typeface="Arial"/>
                <a:cs typeface="Arial"/>
              </a:rPr>
              <a:t>of the </a:t>
            </a:r>
            <a:r>
              <a:rPr sz="1200" spc="-100" dirty="0">
                <a:solidFill>
                  <a:srgbClr val="385887"/>
                </a:solidFill>
                <a:latin typeface="Arial"/>
                <a:cs typeface="Arial"/>
              </a:rPr>
              <a:t>ASAS/EULAR </a:t>
            </a:r>
            <a:r>
              <a:rPr sz="1200" spc="-30" dirty="0">
                <a:solidFill>
                  <a:srgbClr val="385887"/>
                </a:solidFill>
                <a:latin typeface="Arial"/>
                <a:cs typeface="Arial"/>
              </a:rPr>
              <a:t>recommendations </a:t>
            </a:r>
            <a:r>
              <a:rPr sz="1200" spc="-20" dirty="0">
                <a:solidFill>
                  <a:srgbClr val="385887"/>
                </a:solidFill>
                <a:latin typeface="Arial"/>
                <a:cs typeface="Arial"/>
              </a:rPr>
              <a:t>for </a:t>
            </a:r>
            <a:r>
              <a:rPr sz="1200" spc="-10" dirty="0">
                <a:solidFill>
                  <a:srgbClr val="385887"/>
                </a:solidFill>
                <a:latin typeface="Arial"/>
                <a:cs typeface="Arial"/>
              </a:rPr>
              <a:t>the </a:t>
            </a:r>
            <a:r>
              <a:rPr sz="1200" spc="-30" dirty="0">
                <a:solidFill>
                  <a:srgbClr val="385887"/>
                </a:solidFill>
                <a:latin typeface="Arial"/>
                <a:cs typeface="Arial"/>
              </a:rPr>
              <a:t>management </a:t>
            </a:r>
            <a:r>
              <a:rPr sz="1200" spc="-10" dirty="0">
                <a:solidFill>
                  <a:srgbClr val="385887"/>
                </a:solidFill>
                <a:latin typeface="Arial"/>
                <a:cs typeface="Arial"/>
              </a:rPr>
              <a:t>of </a:t>
            </a:r>
            <a:r>
              <a:rPr sz="1200" spc="-35" dirty="0">
                <a:solidFill>
                  <a:srgbClr val="385887"/>
                </a:solidFill>
                <a:latin typeface="Arial"/>
                <a:cs typeface="Arial"/>
              </a:rPr>
              <a:t>axial </a:t>
            </a:r>
            <a:r>
              <a:rPr sz="1200" spc="-20" dirty="0">
                <a:solidFill>
                  <a:srgbClr val="385887"/>
                </a:solidFill>
                <a:latin typeface="Arial"/>
                <a:cs typeface="Arial"/>
              </a:rPr>
              <a:t>spondyloarthritis. </a:t>
            </a:r>
            <a:r>
              <a:rPr sz="1200" i="1" spc="-75" dirty="0">
                <a:solidFill>
                  <a:srgbClr val="385887"/>
                </a:solidFill>
                <a:latin typeface="Arial"/>
                <a:cs typeface="Arial"/>
              </a:rPr>
              <a:t>RMD </a:t>
            </a:r>
            <a:r>
              <a:rPr sz="1200" i="1" spc="-65" dirty="0">
                <a:solidFill>
                  <a:srgbClr val="385887"/>
                </a:solidFill>
                <a:latin typeface="Arial"/>
                <a:cs typeface="Arial"/>
              </a:rPr>
              <a:t>Open </a:t>
            </a:r>
            <a:r>
              <a:rPr sz="1200" spc="-5" dirty="0">
                <a:solidFill>
                  <a:srgbClr val="385887"/>
                </a:solidFill>
                <a:latin typeface="Arial"/>
                <a:cs typeface="Arial"/>
              </a:rPr>
              <a:t>2017;</a:t>
            </a:r>
            <a:r>
              <a:rPr sz="1200" spc="40" dirty="0">
                <a:solidFill>
                  <a:srgbClr val="385887"/>
                </a:solidFill>
                <a:latin typeface="Arial"/>
                <a:cs typeface="Arial"/>
              </a:rPr>
              <a:t> </a:t>
            </a:r>
            <a:r>
              <a:rPr sz="1200" dirty="0">
                <a:solidFill>
                  <a:srgbClr val="385887"/>
                </a:solidFill>
                <a:latin typeface="Arial"/>
                <a:cs typeface="Arial"/>
              </a:rPr>
              <a:t>3.</a:t>
            </a:r>
            <a:endParaRPr sz="1200">
              <a:latin typeface="Arial"/>
              <a:cs typeface="Arial"/>
            </a:endParaRPr>
          </a:p>
          <a:p>
            <a:pPr marL="241300" marR="216535" indent="-228600">
              <a:lnSpc>
                <a:spcPts val="1300"/>
              </a:lnSpc>
              <a:spcBef>
                <a:spcPts val="990"/>
              </a:spcBef>
              <a:buChar char="•"/>
              <a:tabLst>
                <a:tab pos="240665" algn="l"/>
                <a:tab pos="241300" algn="l"/>
              </a:tabLst>
            </a:pPr>
            <a:r>
              <a:rPr sz="1200" spc="-70" dirty="0">
                <a:solidFill>
                  <a:srgbClr val="385887"/>
                </a:solidFill>
                <a:latin typeface="Arial"/>
                <a:cs typeface="Arial"/>
              </a:rPr>
              <a:t>O’Dwyer </a:t>
            </a:r>
            <a:r>
              <a:rPr sz="1200" spc="-130" dirty="0">
                <a:solidFill>
                  <a:srgbClr val="385887"/>
                </a:solidFill>
                <a:latin typeface="Arial"/>
                <a:cs typeface="Arial"/>
              </a:rPr>
              <a:t>T. </a:t>
            </a:r>
            <a:r>
              <a:rPr sz="1200" spc="-40" dirty="0">
                <a:solidFill>
                  <a:srgbClr val="385887"/>
                </a:solidFill>
                <a:latin typeface="Arial"/>
                <a:cs typeface="Arial"/>
              </a:rPr>
              <a:t>Behaviour change </a:t>
            </a:r>
            <a:r>
              <a:rPr sz="1200" spc="-15" dirty="0">
                <a:solidFill>
                  <a:srgbClr val="385887"/>
                </a:solidFill>
                <a:latin typeface="Arial"/>
                <a:cs typeface="Arial"/>
              </a:rPr>
              <a:t>intervention </a:t>
            </a:r>
            <a:r>
              <a:rPr sz="1200" spc="-35" dirty="0">
                <a:solidFill>
                  <a:srgbClr val="385887"/>
                </a:solidFill>
                <a:latin typeface="Arial"/>
                <a:cs typeface="Arial"/>
              </a:rPr>
              <a:t>increases </a:t>
            </a:r>
            <a:r>
              <a:rPr sz="1200" spc="-40" dirty="0">
                <a:solidFill>
                  <a:srgbClr val="385887"/>
                </a:solidFill>
                <a:latin typeface="Arial"/>
                <a:cs typeface="Arial"/>
              </a:rPr>
              <a:t>physical </a:t>
            </a:r>
            <a:r>
              <a:rPr sz="1200" spc="-30" dirty="0">
                <a:solidFill>
                  <a:srgbClr val="385887"/>
                </a:solidFill>
                <a:latin typeface="Arial"/>
                <a:cs typeface="Arial"/>
              </a:rPr>
              <a:t>activity, </a:t>
            </a:r>
            <a:r>
              <a:rPr sz="1200" spc="-25" dirty="0">
                <a:solidFill>
                  <a:srgbClr val="385887"/>
                </a:solidFill>
                <a:latin typeface="Arial"/>
                <a:cs typeface="Arial"/>
              </a:rPr>
              <a:t>spinal </a:t>
            </a:r>
            <a:r>
              <a:rPr sz="1200" spc="-20" dirty="0">
                <a:solidFill>
                  <a:srgbClr val="385887"/>
                </a:solidFill>
                <a:latin typeface="Arial"/>
                <a:cs typeface="Arial"/>
              </a:rPr>
              <a:t>mobility </a:t>
            </a:r>
            <a:r>
              <a:rPr sz="1200" spc="-25" dirty="0">
                <a:solidFill>
                  <a:srgbClr val="385887"/>
                </a:solidFill>
                <a:latin typeface="Arial"/>
                <a:cs typeface="Arial"/>
              </a:rPr>
              <a:t>and </a:t>
            </a:r>
            <a:r>
              <a:rPr sz="1200" spc="-20" dirty="0">
                <a:solidFill>
                  <a:srgbClr val="385887"/>
                </a:solidFill>
                <a:latin typeface="Arial"/>
                <a:cs typeface="Arial"/>
              </a:rPr>
              <a:t>quality </a:t>
            </a:r>
            <a:r>
              <a:rPr sz="1200" spc="-10" dirty="0">
                <a:solidFill>
                  <a:srgbClr val="385887"/>
                </a:solidFill>
                <a:latin typeface="Arial"/>
                <a:cs typeface="Arial"/>
              </a:rPr>
              <a:t>of life in </a:t>
            </a:r>
            <a:r>
              <a:rPr sz="1200" spc="-15" dirty="0">
                <a:solidFill>
                  <a:srgbClr val="385887"/>
                </a:solidFill>
                <a:latin typeface="Arial"/>
                <a:cs typeface="Arial"/>
              </a:rPr>
              <a:t>adults with </a:t>
            </a:r>
            <a:r>
              <a:rPr sz="1200" spc="-35" dirty="0">
                <a:solidFill>
                  <a:srgbClr val="385887"/>
                </a:solidFill>
                <a:latin typeface="Arial"/>
                <a:cs typeface="Arial"/>
              </a:rPr>
              <a:t>ankylosing </a:t>
            </a:r>
            <a:r>
              <a:rPr sz="1200" spc="-25" dirty="0">
                <a:solidFill>
                  <a:srgbClr val="385887"/>
                </a:solidFill>
                <a:latin typeface="Arial"/>
                <a:cs typeface="Arial"/>
              </a:rPr>
              <a:t>spondylitis: </a:t>
            </a:r>
            <a:r>
              <a:rPr sz="1200" spc="-35" dirty="0">
                <a:solidFill>
                  <a:srgbClr val="385887"/>
                </a:solidFill>
                <a:latin typeface="Arial"/>
                <a:cs typeface="Arial"/>
              </a:rPr>
              <a:t>a </a:t>
            </a:r>
            <a:r>
              <a:rPr sz="1200" spc="-30" dirty="0">
                <a:solidFill>
                  <a:srgbClr val="385887"/>
                </a:solidFill>
                <a:latin typeface="Arial"/>
                <a:cs typeface="Arial"/>
              </a:rPr>
              <a:t>randomised  </a:t>
            </a:r>
            <a:r>
              <a:rPr sz="1200" spc="-5" dirty="0">
                <a:solidFill>
                  <a:srgbClr val="385887"/>
                </a:solidFill>
                <a:latin typeface="Arial"/>
                <a:cs typeface="Arial"/>
              </a:rPr>
              <a:t>trial. </a:t>
            </a:r>
            <a:r>
              <a:rPr sz="1200" i="1" spc="-35" dirty="0">
                <a:solidFill>
                  <a:srgbClr val="385887"/>
                </a:solidFill>
                <a:latin typeface="Arial"/>
                <a:cs typeface="Arial"/>
              </a:rPr>
              <a:t>Journal </a:t>
            </a:r>
            <a:r>
              <a:rPr sz="1200" i="1" spc="-10" dirty="0">
                <a:solidFill>
                  <a:srgbClr val="385887"/>
                </a:solidFill>
                <a:latin typeface="Arial"/>
                <a:cs typeface="Arial"/>
              </a:rPr>
              <a:t>of </a:t>
            </a:r>
            <a:r>
              <a:rPr sz="1200" i="1" spc="-45" dirty="0">
                <a:solidFill>
                  <a:srgbClr val="385887"/>
                </a:solidFill>
                <a:latin typeface="Arial"/>
                <a:cs typeface="Arial"/>
              </a:rPr>
              <a:t>Physiotherapy </a:t>
            </a:r>
            <a:r>
              <a:rPr sz="1200" spc="-5" dirty="0">
                <a:solidFill>
                  <a:srgbClr val="385887"/>
                </a:solidFill>
                <a:latin typeface="Arial"/>
                <a:cs typeface="Arial"/>
              </a:rPr>
              <a:t>2017;</a:t>
            </a:r>
            <a:r>
              <a:rPr sz="1200" spc="-140" dirty="0">
                <a:solidFill>
                  <a:srgbClr val="385887"/>
                </a:solidFill>
                <a:latin typeface="Arial"/>
                <a:cs typeface="Arial"/>
              </a:rPr>
              <a:t> </a:t>
            </a:r>
            <a:r>
              <a:rPr sz="1200" spc="10" dirty="0">
                <a:solidFill>
                  <a:srgbClr val="385887"/>
                </a:solidFill>
                <a:latin typeface="Arial"/>
                <a:cs typeface="Arial"/>
              </a:rPr>
              <a:t>63.</a:t>
            </a:r>
            <a:endParaRPr sz="1200">
              <a:latin typeface="Arial"/>
              <a:cs typeface="Arial"/>
            </a:endParaRPr>
          </a:p>
          <a:p>
            <a:pPr marL="241300" indent="-228600">
              <a:lnSpc>
                <a:spcPts val="1370"/>
              </a:lnSpc>
              <a:spcBef>
                <a:spcPts val="830"/>
              </a:spcBef>
              <a:buChar char="•"/>
              <a:tabLst>
                <a:tab pos="240665" algn="l"/>
                <a:tab pos="241300" algn="l"/>
              </a:tabLst>
            </a:pPr>
            <a:r>
              <a:rPr sz="1200" spc="-35" dirty="0">
                <a:solidFill>
                  <a:srgbClr val="385887"/>
                </a:solidFill>
                <a:latin typeface="Arial"/>
                <a:cs typeface="Arial"/>
              </a:rPr>
              <a:t>Rudwaleit </a:t>
            </a:r>
            <a:r>
              <a:rPr sz="1200" spc="-30" dirty="0">
                <a:solidFill>
                  <a:srgbClr val="385887"/>
                </a:solidFill>
                <a:latin typeface="Arial"/>
                <a:cs typeface="Arial"/>
              </a:rPr>
              <a:t>M </a:t>
            </a:r>
            <a:r>
              <a:rPr sz="1200" spc="-5" dirty="0">
                <a:solidFill>
                  <a:srgbClr val="385887"/>
                </a:solidFill>
                <a:latin typeface="Arial"/>
                <a:cs typeface="Arial"/>
              </a:rPr>
              <a:t>et </a:t>
            </a:r>
            <a:r>
              <a:rPr sz="1200" spc="-20" dirty="0">
                <a:solidFill>
                  <a:srgbClr val="385887"/>
                </a:solidFill>
                <a:latin typeface="Arial"/>
                <a:cs typeface="Arial"/>
              </a:rPr>
              <a:t>al. Inflammatory </a:t>
            </a:r>
            <a:r>
              <a:rPr sz="1200" spc="-30" dirty="0">
                <a:solidFill>
                  <a:srgbClr val="385887"/>
                </a:solidFill>
                <a:latin typeface="Arial"/>
                <a:cs typeface="Arial"/>
              </a:rPr>
              <a:t>back </a:t>
            </a:r>
            <a:r>
              <a:rPr sz="1200" spc="-20" dirty="0">
                <a:solidFill>
                  <a:srgbClr val="385887"/>
                </a:solidFill>
                <a:latin typeface="Arial"/>
                <a:cs typeface="Arial"/>
              </a:rPr>
              <a:t>pain </a:t>
            </a:r>
            <a:r>
              <a:rPr sz="1200" spc="-10" dirty="0">
                <a:solidFill>
                  <a:srgbClr val="385887"/>
                </a:solidFill>
                <a:latin typeface="Arial"/>
                <a:cs typeface="Arial"/>
              </a:rPr>
              <a:t>in </a:t>
            </a:r>
            <a:r>
              <a:rPr sz="1200" spc="-35" dirty="0">
                <a:solidFill>
                  <a:srgbClr val="385887"/>
                </a:solidFill>
                <a:latin typeface="Arial"/>
                <a:cs typeface="Arial"/>
              </a:rPr>
              <a:t>ankylosing </a:t>
            </a:r>
            <a:r>
              <a:rPr sz="1200" spc="-25" dirty="0">
                <a:solidFill>
                  <a:srgbClr val="385887"/>
                </a:solidFill>
                <a:latin typeface="Arial"/>
                <a:cs typeface="Arial"/>
              </a:rPr>
              <a:t>spondylitis: </a:t>
            </a:r>
            <a:r>
              <a:rPr sz="1200" spc="-160" dirty="0">
                <a:solidFill>
                  <a:srgbClr val="385887"/>
                </a:solidFill>
                <a:latin typeface="Arial"/>
                <a:cs typeface="Arial"/>
              </a:rPr>
              <a:t>A </a:t>
            </a:r>
            <a:r>
              <a:rPr sz="1200" spc="-35" dirty="0">
                <a:solidFill>
                  <a:srgbClr val="385887"/>
                </a:solidFill>
                <a:latin typeface="Arial"/>
                <a:cs typeface="Arial"/>
              </a:rPr>
              <a:t>reassessment </a:t>
            </a:r>
            <a:r>
              <a:rPr sz="1200" spc="-10" dirty="0">
                <a:solidFill>
                  <a:srgbClr val="385887"/>
                </a:solidFill>
                <a:latin typeface="Arial"/>
                <a:cs typeface="Arial"/>
              </a:rPr>
              <a:t>of the </a:t>
            </a:r>
            <a:r>
              <a:rPr sz="1200" spc="-15" dirty="0">
                <a:solidFill>
                  <a:srgbClr val="385887"/>
                </a:solidFill>
                <a:latin typeface="Arial"/>
                <a:cs typeface="Arial"/>
              </a:rPr>
              <a:t>clinical </a:t>
            </a:r>
            <a:r>
              <a:rPr sz="1200" spc="-25" dirty="0">
                <a:solidFill>
                  <a:srgbClr val="385887"/>
                </a:solidFill>
                <a:latin typeface="Arial"/>
                <a:cs typeface="Arial"/>
              </a:rPr>
              <a:t>history </a:t>
            </a:r>
            <a:r>
              <a:rPr sz="1200" spc="-15" dirty="0">
                <a:solidFill>
                  <a:srgbClr val="385887"/>
                </a:solidFill>
                <a:latin typeface="Arial"/>
                <a:cs typeface="Arial"/>
              </a:rPr>
              <a:t>for </a:t>
            </a:r>
            <a:r>
              <a:rPr sz="1200" spc="-20" dirty="0">
                <a:solidFill>
                  <a:srgbClr val="385887"/>
                </a:solidFill>
                <a:latin typeface="Arial"/>
                <a:cs typeface="Arial"/>
              </a:rPr>
              <a:t>application </a:t>
            </a:r>
            <a:r>
              <a:rPr sz="1200" spc="-40" dirty="0">
                <a:solidFill>
                  <a:srgbClr val="385887"/>
                </a:solidFill>
                <a:latin typeface="Arial"/>
                <a:cs typeface="Arial"/>
              </a:rPr>
              <a:t>as </a:t>
            </a:r>
            <a:r>
              <a:rPr sz="1200" spc="-15" dirty="0">
                <a:solidFill>
                  <a:srgbClr val="385887"/>
                </a:solidFill>
                <a:latin typeface="Arial"/>
                <a:cs typeface="Arial"/>
              </a:rPr>
              <a:t>classification </a:t>
            </a:r>
            <a:r>
              <a:rPr sz="1200" spc="-25" dirty="0">
                <a:solidFill>
                  <a:srgbClr val="385887"/>
                </a:solidFill>
                <a:latin typeface="Arial"/>
                <a:cs typeface="Arial"/>
              </a:rPr>
              <a:t>and</a:t>
            </a:r>
            <a:r>
              <a:rPr sz="1200" spc="-35" dirty="0">
                <a:solidFill>
                  <a:srgbClr val="385887"/>
                </a:solidFill>
                <a:latin typeface="Arial"/>
                <a:cs typeface="Arial"/>
              </a:rPr>
              <a:t> </a:t>
            </a:r>
            <a:r>
              <a:rPr sz="1200" spc="-25" dirty="0">
                <a:solidFill>
                  <a:srgbClr val="385887"/>
                </a:solidFill>
                <a:latin typeface="Arial"/>
                <a:cs typeface="Arial"/>
              </a:rPr>
              <a:t>diagnostic</a:t>
            </a:r>
            <a:endParaRPr sz="1200">
              <a:latin typeface="Arial"/>
              <a:cs typeface="Arial"/>
            </a:endParaRPr>
          </a:p>
          <a:p>
            <a:pPr marL="241300">
              <a:lnSpc>
                <a:spcPts val="1370"/>
              </a:lnSpc>
            </a:pPr>
            <a:r>
              <a:rPr sz="1200" spc="-15" dirty="0">
                <a:solidFill>
                  <a:srgbClr val="385887"/>
                </a:solidFill>
                <a:latin typeface="Arial"/>
                <a:cs typeface="Arial"/>
              </a:rPr>
              <a:t>criteria. </a:t>
            </a:r>
            <a:r>
              <a:rPr sz="1200" i="1" spc="-10" dirty="0">
                <a:solidFill>
                  <a:srgbClr val="385887"/>
                </a:solidFill>
                <a:latin typeface="Arial"/>
                <a:cs typeface="Arial"/>
              </a:rPr>
              <a:t>Arthritis </a:t>
            </a:r>
            <a:r>
              <a:rPr sz="1200" i="1" dirty="0">
                <a:solidFill>
                  <a:srgbClr val="385887"/>
                </a:solidFill>
                <a:latin typeface="Arial"/>
                <a:cs typeface="Arial"/>
              </a:rPr>
              <a:t>&amp; </a:t>
            </a:r>
            <a:r>
              <a:rPr sz="1200" i="1" spc="-40" dirty="0">
                <a:solidFill>
                  <a:srgbClr val="385887"/>
                </a:solidFill>
                <a:latin typeface="Arial"/>
                <a:cs typeface="Arial"/>
              </a:rPr>
              <a:t>Rheumatology </a:t>
            </a:r>
            <a:r>
              <a:rPr sz="1200" spc="20" dirty="0">
                <a:solidFill>
                  <a:srgbClr val="385887"/>
                </a:solidFill>
                <a:latin typeface="Arial"/>
                <a:cs typeface="Arial"/>
              </a:rPr>
              <a:t>2006. </a:t>
            </a:r>
            <a:r>
              <a:rPr sz="1200" spc="-80" dirty="0">
                <a:solidFill>
                  <a:srgbClr val="385887"/>
                </a:solidFill>
                <a:latin typeface="Arial"/>
                <a:cs typeface="Arial"/>
              </a:rPr>
              <a:t>Vol </a:t>
            </a:r>
            <a:r>
              <a:rPr sz="1200" spc="10" dirty="0">
                <a:solidFill>
                  <a:srgbClr val="385887"/>
                </a:solidFill>
                <a:latin typeface="Arial"/>
                <a:cs typeface="Arial"/>
              </a:rPr>
              <a:t>54, </a:t>
            </a:r>
            <a:r>
              <a:rPr sz="1200" spc="-45" dirty="0">
                <a:solidFill>
                  <a:srgbClr val="385887"/>
                </a:solidFill>
                <a:latin typeface="Arial"/>
                <a:cs typeface="Arial"/>
              </a:rPr>
              <a:t>Iss </a:t>
            </a:r>
            <a:r>
              <a:rPr sz="1200" dirty="0">
                <a:solidFill>
                  <a:srgbClr val="385887"/>
                </a:solidFill>
                <a:latin typeface="Arial"/>
                <a:cs typeface="Arial"/>
              </a:rPr>
              <a:t>2, </a:t>
            </a:r>
            <a:r>
              <a:rPr sz="1200" spc="-55" dirty="0">
                <a:solidFill>
                  <a:srgbClr val="385887"/>
                </a:solidFill>
                <a:latin typeface="Arial"/>
                <a:cs typeface="Arial"/>
              </a:rPr>
              <a:t>pg</a:t>
            </a:r>
            <a:r>
              <a:rPr sz="1200" spc="-235" dirty="0">
                <a:solidFill>
                  <a:srgbClr val="385887"/>
                </a:solidFill>
                <a:latin typeface="Arial"/>
                <a:cs typeface="Arial"/>
              </a:rPr>
              <a:t> </a:t>
            </a:r>
            <a:r>
              <a:rPr sz="1200" dirty="0">
                <a:solidFill>
                  <a:srgbClr val="385887"/>
                </a:solidFill>
                <a:latin typeface="Arial"/>
                <a:cs typeface="Arial"/>
              </a:rPr>
              <a:t>569-578.</a:t>
            </a:r>
            <a:endParaRPr sz="1200">
              <a:latin typeface="Arial"/>
              <a:cs typeface="Arial"/>
            </a:endParaRPr>
          </a:p>
          <a:p>
            <a:pPr marL="241300" indent="-228600">
              <a:lnSpc>
                <a:spcPct val="100000"/>
              </a:lnSpc>
              <a:spcBef>
                <a:spcPts val="860"/>
              </a:spcBef>
              <a:buChar char="•"/>
              <a:tabLst>
                <a:tab pos="240665" algn="l"/>
                <a:tab pos="241300" algn="l"/>
              </a:tabLst>
            </a:pPr>
            <a:r>
              <a:rPr sz="1200" spc="-35" dirty="0">
                <a:solidFill>
                  <a:srgbClr val="385887"/>
                </a:solidFill>
                <a:latin typeface="Arial"/>
                <a:cs typeface="Arial"/>
              </a:rPr>
              <a:t>Slobodin </a:t>
            </a:r>
            <a:r>
              <a:rPr sz="1200" spc="-100" dirty="0">
                <a:solidFill>
                  <a:srgbClr val="385887"/>
                </a:solidFill>
                <a:latin typeface="Arial"/>
                <a:cs typeface="Arial"/>
              </a:rPr>
              <a:t>G, </a:t>
            </a:r>
            <a:r>
              <a:rPr sz="1200" spc="-55" dirty="0">
                <a:solidFill>
                  <a:srgbClr val="385887"/>
                </a:solidFill>
                <a:latin typeface="Arial"/>
                <a:cs typeface="Arial"/>
              </a:rPr>
              <a:t>Eshed </a:t>
            </a:r>
            <a:r>
              <a:rPr sz="1200" spc="-35" dirty="0">
                <a:solidFill>
                  <a:srgbClr val="385887"/>
                </a:solidFill>
                <a:latin typeface="Arial"/>
                <a:cs typeface="Arial"/>
              </a:rPr>
              <a:t>I. </a:t>
            </a:r>
            <a:r>
              <a:rPr sz="1200" i="1" spc="-25" dirty="0">
                <a:solidFill>
                  <a:srgbClr val="385887"/>
                </a:solidFill>
                <a:latin typeface="Arial"/>
                <a:cs typeface="Arial"/>
              </a:rPr>
              <a:t>Israel </a:t>
            </a:r>
            <a:r>
              <a:rPr sz="1200" i="1" spc="-20" dirty="0">
                <a:solidFill>
                  <a:srgbClr val="385887"/>
                </a:solidFill>
                <a:latin typeface="Arial"/>
                <a:cs typeface="Arial"/>
              </a:rPr>
              <a:t>Medical </a:t>
            </a:r>
            <a:r>
              <a:rPr sz="1200" i="1" spc="-35" dirty="0">
                <a:solidFill>
                  <a:srgbClr val="385887"/>
                </a:solidFill>
                <a:latin typeface="Arial"/>
                <a:cs typeface="Arial"/>
              </a:rPr>
              <a:t>Association Journal </a:t>
            </a:r>
            <a:r>
              <a:rPr sz="1200" spc="10" dirty="0">
                <a:solidFill>
                  <a:srgbClr val="385887"/>
                </a:solidFill>
                <a:latin typeface="Arial"/>
                <a:cs typeface="Arial"/>
              </a:rPr>
              <a:t>2015. </a:t>
            </a:r>
            <a:r>
              <a:rPr sz="1200" spc="-80" dirty="0">
                <a:solidFill>
                  <a:srgbClr val="385887"/>
                </a:solidFill>
                <a:latin typeface="Arial"/>
                <a:cs typeface="Arial"/>
              </a:rPr>
              <a:t>Vol</a:t>
            </a:r>
            <a:r>
              <a:rPr sz="1200" spc="-40" dirty="0">
                <a:solidFill>
                  <a:srgbClr val="385887"/>
                </a:solidFill>
                <a:latin typeface="Arial"/>
                <a:cs typeface="Arial"/>
              </a:rPr>
              <a:t> </a:t>
            </a:r>
            <a:r>
              <a:rPr sz="1200" spc="-60" dirty="0">
                <a:solidFill>
                  <a:srgbClr val="385887"/>
                </a:solidFill>
                <a:latin typeface="Arial"/>
                <a:cs typeface="Arial"/>
              </a:rPr>
              <a:t>17.</a:t>
            </a:r>
            <a:endParaRPr sz="1200">
              <a:latin typeface="Arial"/>
              <a:cs typeface="Arial"/>
            </a:endParaRPr>
          </a:p>
          <a:p>
            <a:pPr marL="241300" indent="-228600">
              <a:lnSpc>
                <a:spcPct val="100000"/>
              </a:lnSpc>
              <a:spcBef>
                <a:spcPts val="855"/>
              </a:spcBef>
              <a:buChar char="•"/>
              <a:tabLst>
                <a:tab pos="240665" algn="l"/>
                <a:tab pos="241300" algn="l"/>
              </a:tabLst>
            </a:pPr>
            <a:r>
              <a:rPr sz="1200" spc="-40" dirty="0">
                <a:solidFill>
                  <a:srgbClr val="385887"/>
                </a:solidFill>
                <a:latin typeface="Arial"/>
                <a:cs typeface="Arial"/>
              </a:rPr>
              <a:t>AStretch </a:t>
            </a:r>
            <a:r>
              <a:rPr sz="1200" spc="-25" dirty="0">
                <a:solidFill>
                  <a:srgbClr val="385887"/>
                </a:solidFill>
                <a:latin typeface="Arial"/>
                <a:cs typeface="Arial"/>
              </a:rPr>
              <a:t>and </a:t>
            </a:r>
            <a:r>
              <a:rPr sz="1200" spc="-120" dirty="0">
                <a:solidFill>
                  <a:srgbClr val="385887"/>
                </a:solidFill>
                <a:latin typeface="Arial"/>
                <a:cs typeface="Arial"/>
              </a:rPr>
              <a:t>NASS </a:t>
            </a:r>
            <a:r>
              <a:rPr sz="1200" spc="-40" dirty="0">
                <a:solidFill>
                  <a:srgbClr val="385887"/>
                </a:solidFill>
                <a:latin typeface="Arial"/>
                <a:cs typeface="Arial"/>
              </a:rPr>
              <a:t>Back </a:t>
            </a:r>
            <a:r>
              <a:rPr sz="1200" spc="-10" dirty="0">
                <a:solidFill>
                  <a:srgbClr val="385887"/>
                </a:solidFill>
                <a:latin typeface="Arial"/>
                <a:cs typeface="Arial"/>
              </a:rPr>
              <a:t>in </a:t>
            </a:r>
            <a:r>
              <a:rPr sz="1200" spc="-60" dirty="0">
                <a:solidFill>
                  <a:srgbClr val="385887"/>
                </a:solidFill>
                <a:latin typeface="Arial"/>
                <a:cs typeface="Arial"/>
              </a:rPr>
              <a:t>Focus </a:t>
            </a:r>
            <a:r>
              <a:rPr sz="1200" spc="-50" dirty="0">
                <a:solidFill>
                  <a:srgbClr val="385887"/>
                </a:solidFill>
                <a:latin typeface="Arial"/>
                <a:cs typeface="Arial"/>
              </a:rPr>
              <a:t>Physiotherapy </a:t>
            </a:r>
            <a:r>
              <a:rPr sz="1200" spc="-35" dirty="0">
                <a:solidFill>
                  <a:srgbClr val="385887"/>
                </a:solidFill>
                <a:latin typeface="Arial"/>
                <a:cs typeface="Arial"/>
              </a:rPr>
              <a:t>Modules</a:t>
            </a:r>
            <a:r>
              <a:rPr sz="1200" spc="-100" dirty="0">
                <a:solidFill>
                  <a:srgbClr val="385887"/>
                </a:solidFill>
                <a:latin typeface="Arial"/>
                <a:cs typeface="Arial"/>
              </a:rPr>
              <a:t> </a:t>
            </a:r>
            <a:r>
              <a:rPr sz="1200" spc="-15" dirty="0">
                <a:solidFill>
                  <a:srgbClr val="385887"/>
                </a:solidFill>
                <a:latin typeface="Arial"/>
                <a:cs typeface="Arial"/>
              </a:rPr>
              <a:t>1-4.</a:t>
            </a:r>
            <a:endParaRPr sz="1200">
              <a:latin typeface="Arial"/>
              <a:cs typeface="Arial"/>
            </a:endParaRPr>
          </a:p>
          <a:p>
            <a:pPr marL="241300" indent="-228600">
              <a:lnSpc>
                <a:spcPct val="100000"/>
              </a:lnSpc>
              <a:spcBef>
                <a:spcPts val="850"/>
              </a:spcBef>
              <a:buChar char="•"/>
              <a:tabLst>
                <a:tab pos="240665" algn="l"/>
                <a:tab pos="241300" algn="l"/>
              </a:tabLst>
            </a:pPr>
            <a:r>
              <a:rPr sz="1200" spc="-55" dirty="0">
                <a:solidFill>
                  <a:srgbClr val="385887"/>
                </a:solidFill>
                <a:latin typeface="Arial"/>
                <a:cs typeface="Arial"/>
              </a:rPr>
              <a:t>Accessed:</a:t>
            </a:r>
            <a:r>
              <a:rPr sz="1200" spc="-20" dirty="0">
                <a:solidFill>
                  <a:srgbClr val="385887"/>
                </a:solidFill>
                <a:latin typeface="Arial"/>
                <a:cs typeface="Arial"/>
              </a:rPr>
              <a:t> </a:t>
            </a:r>
            <a:r>
              <a:rPr sz="1200" spc="-15" dirty="0">
                <a:solidFill>
                  <a:srgbClr val="385887"/>
                </a:solidFill>
                <a:latin typeface="Arial"/>
                <a:cs typeface="Arial"/>
              </a:rPr>
              <a:t>https://nass.co.uk/nass/en/healthcare-professionals/resources-for-health-professionals/health-professional-resources/</a:t>
            </a:r>
            <a:endParaRPr sz="1200">
              <a:latin typeface="Arial"/>
              <a:cs typeface="Arial"/>
            </a:endParaRPr>
          </a:p>
        </p:txBody>
      </p:sp>
      <p:sp>
        <p:nvSpPr>
          <p:cNvPr id="3" name="object 3"/>
          <p:cNvSpPr txBox="1">
            <a:spLocks noGrp="1"/>
          </p:cNvSpPr>
          <p:nvPr>
            <p:ph type="title"/>
          </p:nvPr>
        </p:nvSpPr>
        <p:spPr>
          <a:xfrm>
            <a:off x="630123" y="242138"/>
            <a:ext cx="2724150" cy="697230"/>
          </a:xfrm>
          <a:prstGeom prst="rect">
            <a:avLst/>
          </a:prstGeom>
        </p:spPr>
        <p:txBody>
          <a:bodyPr vert="horz" wrap="square" lIns="0" tIns="13335" rIns="0" bIns="0" rtlCol="0">
            <a:spAutoFit/>
          </a:bodyPr>
          <a:lstStyle/>
          <a:p>
            <a:pPr marL="12700">
              <a:lnSpc>
                <a:spcPct val="100000"/>
              </a:lnSpc>
              <a:spcBef>
                <a:spcPts val="105"/>
              </a:spcBef>
            </a:pPr>
            <a:r>
              <a:rPr spc="-130" dirty="0"/>
              <a:t>References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C1408-5427-4E0E-974D-626A375CDB0D}"/>
              </a:ext>
            </a:extLst>
          </p:cNvPr>
          <p:cNvSpPr>
            <a:spLocks noGrp="1"/>
          </p:cNvSpPr>
          <p:nvPr>
            <p:ph type="title"/>
          </p:nvPr>
        </p:nvSpPr>
        <p:spPr/>
        <p:txBody>
          <a:bodyPr/>
          <a:lstStyle/>
          <a:p>
            <a:r>
              <a:rPr lang="en-US" dirty="0"/>
              <a:t>Some Stats cos…. Stats are cool </a:t>
            </a:r>
            <a:endParaRPr lang="en-GB" dirty="0"/>
          </a:p>
        </p:txBody>
      </p:sp>
      <p:sp>
        <p:nvSpPr>
          <p:cNvPr id="3" name="Text Placeholder 2">
            <a:extLst>
              <a:ext uri="{FF2B5EF4-FFF2-40B4-BE49-F238E27FC236}">
                <a16:creationId xmlns:a16="http://schemas.microsoft.com/office/drawing/2014/main" id="{2CD7F85F-DF03-4FAE-9F58-E2B2E1226742}"/>
              </a:ext>
            </a:extLst>
          </p:cNvPr>
          <p:cNvSpPr>
            <a:spLocks noGrp="1"/>
          </p:cNvSpPr>
          <p:nvPr>
            <p:ph type="body" idx="1"/>
          </p:nvPr>
        </p:nvSpPr>
        <p:spPr>
          <a:xfrm>
            <a:off x="431546" y="1240637"/>
            <a:ext cx="11328907" cy="4924425"/>
          </a:xfrm>
        </p:spPr>
        <p:txBody>
          <a:bodyPr/>
          <a:lstStyle/>
          <a:p>
            <a:pPr fontAlgn="base"/>
            <a:r>
              <a:rPr lang="en-US" b="1" dirty="0"/>
              <a:t>Adults in the UK  </a:t>
            </a:r>
            <a:r>
              <a:rPr lang="en-US" dirty="0"/>
              <a:t>220k</a:t>
            </a:r>
            <a:r>
              <a:rPr lang="en-US" b="1" dirty="0"/>
              <a:t> </a:t>
            </a:r>
          </a:p>
          <a:p>
            <a:pPr fontAlgn="base"/>
            <a:r>
              <a:rPr lang="en-US" dirty="0"/>
              <a:t>1 in 200 of the adult population in the UK have axial </a:t>
            </a:r>
            <a:r>
              <a:rPr lang="en-US" dirty="0" err="1"/>
              <a:t>SpA</a:t>
            </a:r>
            <a:r>
              <a:rPr lang="en-US" dirty="0"/>
              <a:t> (AS). That's twice as many as multiple sclerosis and Parkinson's disease.</a:t>
            </a:r>
          </a:p>
          <a:p>
            <a:pPr fontAlgn="base"/>
            <a:endParaRPr lang="en-US" b="1" dirty="0"/>
          </a:p>
          <a:p>
            <a:pPr fontAlgn="base"/>
            <a:r>
              <a:rPr lang="en-US" b="1" dirty="0"/>
              <a:t>Average age</a:t>
            </a:r>
          </a:p>
          <a:p>
            <a:pPr fontAlgn="base"/>
            <a:r>
              <a:rPr lang="en-US" dirty="0"/>
              <a:t>Axial </a:t>
            </a:r>
            <a:r>
              <a:rPr lang="en-US" dirty="0" err="1"/>
              <a:t>SpA</a:t>
            </a:r>
            <a:r>
              <a:rPr lang="en-US" dirty="0"/>
              <a:t> (AS) is a condition that affects young people. Symptoms start late teens to early twenties, with the average age of onset being 24.</a:t>
            </a:r>
          </a:p>
          <a:p>
            <a:pPr fontAlgn="base"/>
            <a:endParaRPr lang="en-US" b="1" dirty="0"/>
          </a:p>
          <a:p>
            <a:pPr fontAlgn="base"/>
            <a:r>
              <a:rPr lang="en-US" b="1" dirty="0"/>
              <a:t>Years to diagnosis</a:t>
            </a:r>
          </a:p>
          <a:p>
            <a:pPr fontAlgn="base"/>
            <a:r>
              <a:rPr lang="en-US" dirty="0"/>
              <a:t>The current average delay to diagnosis from when symptoms start is 8.5 years, by which irreversible damage to the spine may have occurred. </a:t>
            </a:r>
          </a:p>
          <a:p>
            <a:pPr fontAlgn="base"/>
            <a:endParaRPr lang="en-US" b="1" dirty="0"/>
          </a:p>
          <a:p>
            <a:pPr fontAlgn="base"/>
            <a:r>
              <a:rPr lang="en-US" b="1" dirty="0"/>
              <a:t>Mental health</a:t>
            </a:r>
          </a:p>
          <a:p>
            <a:pPr fontAlgn="base"/>
            <a:r>
              <a:rPr lang="en-US" dirty="0"/>
              <a:t>59% of people with axial </a:t>
            </a:r>
            <a:r>
              <a:rPr lang="en-US" dirty="0" err="1"/>
              <a:t>SpA</a:t>
            </a:r>
            <a:r>
              <a:rPr lang="en-US" dirty="0"/>
              <a:t> report suffering mental health problems compared to 25% of those with mechanical back pain and 5% of the general population </a:t>
            </a:r>
          </a:p>
          <a:p>
            <a:endParaRPr lang="en-GB" dirty="0"/>
          </a:p>
        </p:txBody>
      </p:sp>
    </p:spTree>
    <p:extLst>
      <p:ext uri="{BB962C8B-B14F-4D97-AF65-F5344CB8AC3E}">
        <p14:creationId xmlns:p14="http://schemas.microsoft.com/office/powerpoint/2010/main" val="149503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BD3B-234B-4B6A-B1E7-71FF789642AF}"/>
              </a:ext>
            </a:extLst>
          </p:cNvPr>
          <p:cNvSpPr>
            <a:spLocks noGrp="1"/>
          </p:cNvSpPr>
          <p:nvPr>
            <p:ph type="title"/>
          </p:nvPr>
        </p:nvSpPr>
        <p:spPr/>
        <p:txBody>
          <a:bodyPr/>
          <a:lstStyle/>
          <a:p>
            <a:r>
              <a:rPr lang="en-US" dirty="0"/>
              <a:t>3:1 male to female ratio right? NOPE </a:t>
            </a:r>
            <a:endParaRPr lang="en-GB" dirty="0"/>
          </a:p>
        </p:txBody>
      </p:sp>
      <p:sp>
        <p:nvSpPr>
          <p:cNvPr id="3" name="Text Placeholder 2">
            <a:extLst>
              <a:ext uri="{FF2B5EF4-FFF2-40B4-BE49-F238E27FC236}">
                <a16:creationId xmlns:a16="http://schemas.microsoft.com/office/drawing/2014/main" id="{5D3CE87D-4899-4F42-A297-6E0D51B67402}"/>
              </a:ext>
            </a:extLst>
          </p:cNvPr>
          <p:cNvSpPr>
            <a:spLocks noGrp="1"/>
          </p:cNvSpPr>
          <p:nvPr>
            <p:ph type="body" idx="1"/>
          </p:nvPr>
        </p:nvSpPr>
        <p:spPr>
          <a:xfrm>
            <a:off x="431547" y="1240637"/>
            <a:ext cx="10769854" cy="3385542"/>
          </a:xfrm>
        </p:spPr>
        <p:txBody>
          <a:bodyPr/>
          <a:lstStyle/>
          <a:p>
            <a:pPr algn="l" fontAlgn="base"/>
            <a:r>
              <a:rPr lang="en-US" b="1" dirty="0">
                <a:solidFill>
                  <a:srgbClr val="333333"/>
                </a:solidFill>
                <a:latin typeface="&amp;quot"/>
              </a:rPr>
              <a:t>Gender and disease spectrum</a:t>
            </a:r>
          </a:p>
          <a:p>
            <a:pPr algn="l" fontAlgn="base"/>
            <a:r>
              <a:rPr lang="en-US" dirty="0">
                <a:solidFill>
                  <a:srgbClr val="333333"/>
                </a:solidFill>
                <a:latin typeface="&amp;quot"/>
              </a:rPr>
              <a:t>It used to be thought that three times as many men as women had the disease. This was based on a diagnosis of the disease using x-ray. Men are more likely than women to experience changes to the bones and fusion, and thus they were being picked up using x-ray.</a:t>
            </a:r>
          </a:p>
          <a:p>
            <a:pPr algn="l" fontAlgn="base"/>
            <a:endParaRPr lang="en-US" dirty="0">
              <a:solidFill>
                <a:srgbClr val="333333"/>
              </a:solidFill>
              <a:latin typeface="&amp;quot"/>
            </a:endParaRPr>
          </a:p>
          <a:p>
            <a:pPr algn="l" fontAlgn="base"/>
            <a:r>
              <a:rPr lang="en-US" dirty="0">
                <a:solidFill>
                  <a:srgbClr val="333333"/>
                </a:solidFill>
                <a:latin typeface="&amp;quot"/>
              </a:rPr>
              <a:t>Over time MRI’s were developed which could identify inflammation. Women are more likely than men to experience inflammation rather than fusion.</a:t>
            </a:r>
          </a:p>
          <a:p>
            <a:pPr algn="l" fontAlgn="base"/>
            <a:r>
              <a:rPr lang="en-US" dirty="0">
                <a:solidFill>
                  <a:srgbClr val="333333"/>
                </a:solidFill>
                <a:latin typeface="&amp;quot"/>
              </a:rPr>
              <a:t> OR </a:t>
            </a:r>
          </a:p>
          <a:p>
            <a:pPr algn="l" fontAlgn="base"/>
            <a:endParaRPr lang="en-US" dirty="0">
              <a:solidFill>
                <a:srgbClr val="333333"/>
              </a:solidFill>
              <a:latin typeface="&amp;quot"/>
            </a:endParaRPr>
          </a:p>
          <a:p>
            <a:pPr algn="l" fontAlgn="base"/>
            <a:r>
              <a:rPr lang="en-US" dirty="0">
                <a:solidFill>
                  <a:srgbClr val="333333"/>
                </a:solidFill>
                <a:latin typeface="&amp;quot"/>
              </a:rPr>
              <a:t>We don’t screen women effectively and don’t look for it! .</a:t>
            </a:r>
          </a:p>
          <a:p>
            <a:endParaRPr lang="en-GB" dirty="0"/>
          </a:p>
        </p:txBody>
      </p:sp>
    </p:spTree>
    <p:extLst>
      <p:ext uri="{BB962C8B-B14F-4D97-AF65-F5344CB8AC3E}">
        <p14:creationId xmlns:p14="http://schemas.microsoft.com/office/powerpoint/2010/main" val="64460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B06C-6A8A-4938-89B0-57FB189B8AE6}"/>
              </a:ext>
            </a:extLst>
          </p:cNvPr>
          <p:cNvSpPr>
            <a:spLocks noGrp="1"/>
          </p:cNvSpPr>
          <p:nvPr>
            <p:ph type="title"/>
          </p:nvPr>
        </p:nvSpPr>
        <p:spPr>
          <a:xfrm>
            <a:off x="1991544" y="260648"/>
            <a:ext cx="7838256" cy="653752"/>
          </a:xfrm>
        </p:spPr>
        <p:txBody>
          <a:bodyPr/>
          <a:lstStyle/>
          <a:p>
            <a:r>
              <a:rPr lang="en-GB" dirty="0">
                <a:solidFill>
                  <a:schemeClr val="tx2"/>
                </a:solidFill>
                <a:cs typeface="Arial" pitchFamily="34" charset="0"/>
              </a:rPr>
              <a:t>Spectrum of disease</a:t>
            </a:r>
            <a:endParaRPr lang="en-GB" dirty="0"/>
          </a:p>
        </p:txBody>
      </p:sp>
      <p:pic>
        <p:nvPicPr>
          <p:cNvPr id="4" name="Content Placeholder 3">
            <a:extLst>
              <a:ext uri="{FF2B5EF4-FFF2-40B4-BE49-F238E27FC236}">
                <a16:creationId xmlns:a16="http://schemas.microsoft.com/office/drawing/2014/main" id="{800CCFA0-749C-42E1-8EEA-C5395D96F9A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6523"/>
          <a:stretch/>
        </p:blipFill>
        <p:spPr>
          <a:xfrm>
            <a:off x="381000" y="742642"/>
            <a:ext cx="11110251" cy="5422663"/>
          </a:xfrm>
          <a:prstGeom prst="rect">
            <a:avLst/>
          </a:prstGeom>
        </p:spPr>
      </p:pic>
    </p:spTree>
    <p:extLst>
      <p:ext uri="{BB962C8B-B14F-4D97-AF65-F5344CB8AC3E}">
        <p14:creationId xmlns:p14="http://schemas.microsoft.com/office/powerpoint/2010/main" val="1537974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DFF3C1E-E93D-47E7-A8B8-0E42AD4FD64A}"/>
              </a:ext>
            </a:extLst>
          </p:cNvPr>
          <p:cNvGraphicFramePr>
            <a:graphicFrameLocks/>
          </p:cNvGraphicFramePr>
          <p:nvPr/>
        </p:nvGraphicFramePr>
        <p:xfrm>
          <a:off x="2152651" y="2901149"/>
          <a:ext cx="3729341" cy="2225040"/>
        </p:xfrm>
        <a:graphic>
          <a:graphicData uri="http://schemas.openxmlformats.org/drawingml/2006/table">
            <a:tbl>
              <a:tblPr firstRow="1" bandRow="1">
                <a:tableStyleId>{5C22544A-7EE6-4342-B048-85BDC9FD1C3A}</a:tableStyleId>
              </a:tblPr>
              <a:tblGrid>
                <a:gridCol w="3729341">
                  <a:extLst>
                    <a:ext uri="{9D8B030D-6E8A-4147-A177-3AD203B41FA5}">
                      <a16:colId xmlns:a16="http://schemas.microsoft.com/office/drawing/2014/main" val="3684019117"/>
                    </a:ext>
                  </a:extLst>
                </a:gridCol>
              </a:tblGrid>
              <a:tr h="525293">
                <a:tc>
                  <a:txBody>
                    <a:bodyPr/>
                    <a:lstStyle/>
                    <a:p>
                      <a:pPr algn="ctr"/>
                      <a:endParaRPr lang="en-GB" sz="800" b="1" kern="1200" dirty="0">
                        <a:solidFill>
                          <a:schemeClr val="lt1"/>
                        </a:solidFill>
                        <a:effectLst/>
                        <a:latin typeface="+mn-lt"/>
                        <a:ea typeface="+mn-ea"/>
                        <a:cs typeface="+mn-cs"/>
                      </a:endParaRPr>
                    </a:p>
                    <a:p>
                      <a:pPr algn="ctr"/>
                      <a:r>
                        <a:rPr lang="en-GB" sz="2000" b="1" kern="1200" dirty="0">
                          <a:solidFill>
                            <a:schemeClr val="lt1"/>
                          </a:solidFill>
                          <a:effectLst/>
                          <a:latin typeface="+mn-lt"/>
                          <a:ea typeface="+mn-ea"/>
                          <a:cs typeface="+mn-cs"/>
                        </a:rPr>
                        <a:t>Non-radiographic axial </a:t>
                      </a:r>
                      <a:r>
                        <a:rPr lang="en-GB" sz="2000" b="1" kern="1200" dirty="0" err="1">
                          <a:solidFill>
                            <a:schemeClr val="lt1"/>
                          </a:solidFill>
                          <a:effectLst/>
                          <a:latin typeface="+mn-lt"/>
                          <a:ea typeface="+mn-ea"/>
                          <a:cs typeface="+mn-cs"/>
                        </a:rPr>
                        <a:t>SpA</a:t>
                      </a:r>
                      <a:r>
                        <a:rPr lang="en-GB" sz="2000" b="1" kern="1200" dirty="0">
                          <a:solidFill>
                            <a:schemeClr val="lt1"/>
                          </a:solidFill>
                          <a:effectLst/>
                          <a:latin typeface="+mn-lt"/>
                          <a:ea typeface="+mn-ea"/>
                          <a:cs typeface="+mn-cs"/>
                        </a:rPr>
                        <a:t> </a:t>
                      </a:r>
                    </a:p>
                    <a:p>
                      <a:pPr algn="ctr"/>
                      <a:endParaRPr lang="en-GB" sz="800" b="1" kern="1200" dirty="0">
                        <a:solidFill>
                          <a:schemeClr val="lt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AC5F"/>
                    </a:solidFill>
                  </a:tcPr>
                </a:tc>
                <a:extLst>
                  <a:ext uri="{0D108BD9-81ED-4DB2-BD59-A6C34878D82A}">
                    <a16:rowId xmlns:a16="http://schemas.microsoft.com/office/drawing/2014/main" val="218772737"/>
                  </a:ext>
                </a:extLst>
              </a:tr>
              <a:tr h="620942">
                <a:tc>
                  <a:txBody>
                    <a:bodyPr/>
                    <a:lstStyle/>
                    <a:p>
                      <a:endParaRPr lang="en-GB" sz="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An MRI shows inflammation of the sacroiliac joints / and or spine </a:t>
                      </a:r>
                    </a:p>
                    <a:p>
                      <a:endParaRPr lang="en-GB"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An X-ray does not show damage to the joints/spine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EE5CA"/>
                    </a:solidFill>
                  </a:tcPr>
                </a:tc>
                <a:extLst>
                  <a:ext uri="{0D108BD9-81ED-4DB2-BD59-A6C34878D82A}">
                    <a16:rowId xmlns:a16="http://schemas.microsoft.com/office/drawing/2014/main" val="78139864"/>
                  </a:ext>
                </a:extLst>
              </a:tr>
            </a:tbl>
          </a:graphicData>
        </a:graphic>
      </p:graphicFrame>
      <p:graphicFrame>
        <p:nvGraphicFramePr>
          <p:cNvPr id="5" name="Content Placeholder 3">
            <a:extLst>
              <a:ext uri="{FF2B5EF4-FFF2-40B4-BE49-F238E27FC236}">
                <a16:creationId xmlns:a16="http://schemas.microsoft.com/office/drawing/2014/main" id="{09DA0175-A47D-424E-8A92-968DF61C9FE4}"/>
              </a:ext>
            </a:extLst>
          </p:cNvPr>
          <p:cNvGraphicFramePr>
            <a:graphicFrameLocks/>
          </p:cNvGraphicFramePr>
          <p:nvPr/>
        </p:nvGraphicFramePr>
        <p:xfrm>
          <a:off x="6310010" y="2901150"/>
          <a:ext cx="3729341" cy="2239327"/>
        </p:xfrm>
        <a:graphic>
          <a:graphicData uri="http://schemas.openxmlformats.org/drawingml/2006/table">
            <a:tbl>
              <a:tblPr firstRow="1" bandRow="1">
                <a:tableStyleId>{5C22544A-7EE6-4342-B048-85BDC9FD1C3A}</a:tableStyleId>
              </a:tblPr>
              <a:tblGrid>
                <a:gridCol w="3729341">
                  <a:extLst>
                    <a:ext uri="{9D8B030D-6E8A-4147-A177-3AD203B41FA5}">
                      <a16:colId xmlns:a16="http://schemas.microsoft.com/office/drawing/2014/main" val="3684019117"/>
                    </a:ext>
                  </a:extLst>
                </a:gridCol>
              </a:tblGrid>
              <a:tr h="625793">
                <a:tc>
                  <a:txBody>
                    <a:bodyPr/>
                    <a:lstStyle/>
                    <a:p>
                      <a:endParaRPr lang="en-GB" sz="800" b="1" kern="1200" dirty="0">
                        <a:solidFill>
                          <a:schemeClr val="lt1"/>
                        </a:solidFill>
                        <a:effectLst/>
                        <a:latin typeface="+mn-lt"/>
                        <a:ea typeface="+mn-ea"/>
                        <a:cs typeface="+mn-cs"/>
                      </a:endParaRPr>
                    </a:p>
                    <a:p>
                      <a:pPr algn="ctr"/>
                      <a:r>
                        <a:rPr lang="en-GB" sz="2000" b="1" kern="1200" dirty="0">
                          <a:solidFill>
                            <a:schemeClr val="lt1"/>
                          </a:solidFill>
                          <a:effectLst/>
                          <a:latin typeface="+mn-lt"/>
                          <a:ea typeface="+mn-ea"/>
                          <a:cs typeface="+mn-cs"/>
                        </a:rPr>
                        <a:t>Ankylosing spondylitis </a:t>
                      </a:r>
                    </a:p>
                    <a:p>
                      <a:pPr algn="ctr"/>
                      <a:endParaRPr lang="en-GB" sz="800" b="1" kern="1200" dirty="0">
                        <a:solidFill>
                          <a:schemeClr val="lt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AC5F"/>
                    </a:solidFill>
                  </a:tcPr>
                </a:tc>
                <a:extLst>
                  <a:ext uri="{0D108BD9-81ED-4DB2-BD59-A6C34878D82A}">
                    <a16:rowId xmlns:a16="http://schemas.microsoft.com/office/drawing/2014/main" val="218772737"/>
                  </a:ext>
                </a:extLst>
              </a:tr>
              <a:tr h="1599247">
                <a:tc>
                  <a:txBody>
                    <a:bodyPr/>
                    <a:lstStyle/>
                    <a:p>
                      <a:endParaRPr lang="en-US" sz="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An MRI shows inflammation of the sacroiliac joints / and or spine</a:t>
                      </a:r>
                    </a:p>
                    <a:p>
                      <a:endParaRPr lang="en-GB"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An X-ray shows damage to the joints/spine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EE5CA"/>
                    </a:solidFill>
                  </a:tcPr>
                </a:tc>
                <a:extLst>
                  <a:ext uri="{0D108BD9-81ED-4DB2-BD59-A6C34878D82A}">
                    <a16:rowId xmlns:a16="http://schemas.microsoft.com/office/drawing/2014/main" val="78139864"/>
                  </a:ext>
                </a:extLst>
              </a:tr>
            </a:tbl>
          </a:graphicData>
        </a:graphic>
      </p:graphicFrame>
      <p:sp>
        <p:nvSpPr>
          <p:cNvPr id="6" name="Rectangle 5">
            <a:extLst>
              <a:ext uri="{FF2B5EF4-FFF2-40B4-BE49-F238E27FC236}">
                <a16:creationId xmlns:a16="http://schemas.microsoft.com/office/drawing/2014/main" id="{33DDE228-4273-4004-B2E4-6F15F436485C}"/>
              </a:ext>
            </a:extLst>
          </p:cNvPr>
          <p:cNvSpPr/>
          <p:nvPr/>
        </p:nvSpPr>
        <p:spPr>
          <a:xfrm>
            <a:off x="2152650" y="1881699"/>
            <a:ext cx="7886700" cy="646331"/>
          </a:xfrm>
          <a:prstGeom prst="rect">
            <a:avLst/>
          </a:prstGeom>
          <a:solidFill>
            <a:srgbClr val="F38E1D"/>
          </a:solidFill>
        </p:spPr>
        <p:txBody>
          <a:bodyPr wrap="square">
            <a:spAutoFit/>
          </a:bodyPr>
          <a:lstStyle/>
          <a:p>
            <a:pPr algn="ctr"/>
            <a:endParaRPr lang="en-GB" sz="800" b="1" dirty="0">
              <a:solidFill>
                <a:schemeClr val="bg1"/>
              </a:solidFill>
              <a:latin typeface="Helvetica" pitchFamily="2" charset="0"/>
            </a:endParaRPr>
          </a:p>
          <a:p>
            <a:pPr algn="ctr"/>
            <a:r>
              <a:rPr lang="en-GB" sz="2000" b="1" dirty="0">
                <a:solidFill>
                  <a:schemeClr val="bg1"/>
                </a:solidFill>
                <a:latin typeface="Helvetica" pitchFamily="2" charset="0"/>
              </a:rPr>
              <a:t>Axial </a:t>
            </a:r>
            <a:r>
              <a:rPr lang="en-GB" sz="2000" b="1" dirty="0" err="1">
                <a:solidFill>
                  <a:schemeClr val="bg1"/>
                </a:solidFill>
                <a:latin typeface="Helvetica" pitchFamily="2" charset="0"/>
              </a:rPr>
              <a:t>Spondyloarthritis</a:t>
            </a:r>
            <a:r>
              <a:rPr lang="en-GB" sz="2000" b="1" dirty="0">
                <a:solidFill>
                  <a:schemeClr val="bg1"/>
                </a:solidFill>
                <a:latin typeface="Helvetica" pitchFamily="2" charset="0"/>
              </a:rPr>
              <a:t> (Axial </a:t>
            </a:r>
            <a:r>
              <a:rPr lang="en-GB" sz="2000" b="1" dirty="0" err="1">
                <a:solidFill>
                  <a:schemeClr val="bg1"/>
                </a:solidFill>
                <a:latin typeface="Helvetica" pitchFamily="2" charset="0"/>
              </a:rPr>
              <a:t>SpA</a:t>
            </a:r>
            <a:r>
              <a:rPr lang="en-GB" sz="2000" b="1" dirty="0">
                <a:solidFill>
                  <a:schemeClr val="bg1"/>
                </a:solidFill>
                <a:latin typeface="Helvetica" pitchFamily="2" charset="0"/>
              </a:rPr>
              <a:t>) </a:t>
            </a:r>
          </a:p>
          <a:p>
            <a:pPr algn="ctr"/>
            <a:endParaRPr lang="en-GB" sz="800" dirty="0">
              <a:solidFill>
                <a:schemeClr val="bg1"/>
              </a:solidFill>
              <a:latin typeface="Helvetica" pitchFamily="2" charset="0"/>
            </a:endParaRPr>
          </a:p>
        </p:txBody>
      </p:sp>
      <p:sp>
        <p:nvSpPr>
          <p:cNvPr id="7" name="Title 1">
            <a:extLst>
              <a:ext uri="{FF2B5EF4-FFF2-40B4-BE49-F238E27FC236}">
                <a16:creationId xmlns:a16="http://schemas.microsoft.com/office/drawing/2014/main" id="{FDF5AD90-E4D8-477F-95A5-498F825772C1}"/>
              </a:ext>
            </a:extLst>
          </p:cNvPr>
          <p:cNvSpPr>
            <a:spLocks noGrp="1"/>
          </p:cNvSpPr>
          <p:nvPr>
            <p:ph type="title"/>
          </p:nvPr>
        </p:nvSpPr>
        <p:spPr>
          <a:xfrm>
            <a:off x="1958714" y="163437"/>
            <a:ext cx="8709285" cy="1143000"/>
          </a:xfrm>
        </p:spPr>
        <p:txBody>
          <a:bodyPr/>
          <a:lstStyle/>
          <a:p>
            <a:r>
              <a:rPr lang="en-GB" dirty="0">
                <a:solidFill>
                  <a:schemeClr val="tx2"/>
                </a:solidFill>
                <a:cs typeface="Arial" pitchFamily="34" charset="0"/>
              </a:rPr>
              <a:t>Spectrum of disease</a:t>
            </a:r>
            <a:endParaRPr lang="en-GB" dirty="0"/>
          </a:p>
        </p:txBody>
      </p:sp>
    </p:spTree>
    <p:extLst>
      <p:ext uri="{BB962C8B-B14F-4D97-AF65-F5344CB8AC3E}">
        <p14:creationId xmlns:p14="http://schemas.microsoft.com/office/powerpoint/2010/main" val="2229549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79C526-0680-4AEA-B978-9C5299B60CBE}"/>
              </a:ext>
            </a:extLst>
          </p:cNvPr>
          <p:cNvSpPr>
            <a:spLocks noGrp="1"/>
          </p:cNvSpPr>
          <p:nvPr>
            <p:ph type="body" idx="1"/>
          </p:nvPr>
        </p:nvSpPr>
        <p:spPr>
          <a:xfrm>
            <a:off x="533400" y="2574192"/>
            <a:ext cx="11328907" cy="2769989"/>
          </a:xfrm>
        </p:spPr>
        <p:txBody>
          <a:bodyPr/>
          <a:lstStyle/>
          <a:p>
            <a:pPr lvl="0" algn="l" fontAlgn="base"/>
            <a:r>
              <a:rPr lang="en-US" dirty="0">
                <a:solidFill>
                  <a:srgbClr val="333333"/>
                </a:solidFill>
                <a:latin typeface="&amp;quot"/>
              </a:rPr>
              <a:t>The prevalence of nr-axial </a:t>
            </a:r>
            <a:r>
              <a:rPr lang="en-US" dirty="0" err="1">
                <a:solidFill>
                  <a:srgbClr val="333333"/>
                </a:solidFill>
                <a:latin typeface="&amp;quot"/>
              </a:rPr>
              <a:t>SpA</a:t>
            </a:r>
            <a:r>
              <a:rPr lang="en-US" dirty="0">
                <a:solidFill>
                  <a:srgbClr val="333333"/>
                </a:solidFill>
                <a:latin typeface="&amp;quot"/>
              </a:rPr>
              <a:t> versus AS is thought to be a ratio of 1:1.</a:t>
            </a:r>
          </a:p>
          <a:p>
            <a:pPr lvl="0" algn="l" fontAlgn="base"/>
            <a:endParaRPr lang="en-US" dirty="0">
              <a:solidFill>
                <a:srgbClr val="333333"/>
              </a:solidFill>
              <a:latin typeface="&amp;quot"/>
            </a:endParaRPr>
          </a:p>
          <a:p>
            <a:pPr lvl="0" algn="l" fontAlgn="base"/>
            <a:r>
              <a:rPr lang="en-US" dirty="0">
                <a:solidFill>
                  <a:srgbClr val="333333"/>
                </a:solidFill>
                <a:latin typeface="&amp;quot"/>
              </a:rPr>
              <a:t>Around 7 in 10 people with non-radiographic axial </a:t>
            </a:r>
            <a:r>
              <a:rPr lang="en-US" dirty="0" err="1">
                <a:solidFill>
                  <a:srgbClr val="333333"/>
                </a:solidFill>
                <a:latin typeface="&amp;quot"/>
              </a:rPr>
              <a:t>spondyloarthritis</a:t>
            </a:r>
            <a:r>
              <a:rPr lang="en-US" dirty="0">
                <a:solidFill>
                  <a:srgbClr val="333333"/>
                </a:solidFill>
                <a:latin typeface="&amp;quot"/>
              </a:rPr>
              <a:t> have visible inflammation in the sacroiliac joints or the spine when an MRI of the back is carried out.</a:t>
            </a:r>
          </a:p>
          <a:p>
            <a:pPr lvl="0" algn="l" fontAlgn="base"/>
            <a:endParaRPr lang="en-US" dirty="0">
              <a:solidFill>
                <a:srgbClr val="333333"/>
              </a:solidFill>
              <a:latin typeface="&amp;quot"/>
            </a:endParaRPr>
          </a:p>
          <a:p>
            <a:pPr lvl="0" algn="l" fontAlgn="base"/>
            <a:r>
              <a:rPr lang="en-US" dirty="0">
                <a:solidFill>
                  <a:srgbClr val="333333"/>
                </a:solidFill>
                <a:latin typeface="&amp;quot"/>
              </a:rPr>
              <a:t>Around 3 in 10 may not have any inflammation visible on MRI despite symptoms of back pain. Some may never go on to develop visible  inflammation on MRI.  The reasons for this are still not well understood but may be due to the sensitivity of MRI.</a:t>
            </a:r>
          </a:p>
          <a:p>
            <a:endParaRPr lang="en-GB" dirty="0"/>
          </a:p>
        </p:txBody>
      </p:sp>
      <p:sp>
        <p:nvSpPr>
          <p:cNvPr id="5" name="Title 4">
            <a:extLst>
              <a:ext uri="{FF2B5EF4-FFF2-40B4-BE49-F238E27FC236}">
                <a16:creationId xmlns:a16="http://schemas.microsoft.com/office/drawing/2014/main" id="{D456084A-B820-4F0C-8A0F-6FED00AD5E68}"/>
              </a:ext>
            </a:extLst>
          </p:cNvPr>
          <p:cNvSpPr>
            <a:spLocks noGrp="1"/>
          </p:cNvSpPr>
          <p:nvPr>
            <p:ph type="title"/>
          </p:nvPr>
        </p:nvSpPr>
        <p:spPr/>
        <p:txBody>
          <a:bodyPr/>
          <a:lstStyle/>
          <a:p>
            <a:r>
              <a:rPr lang="en-US" dirty="0"/>
              <a:t>Axial </a:t>
            </a:r>
            <a:r>
              <a:rPr lang="en-US" dirty="0" err="1"/>
              <a:t>Spondiloarthtitis</a:t>
            </a:r>
            <a:r>
              <a:rPr lang="en-US" dirty="0"/>
              <a:t> is an umbrella term </a:t>
            </a:r>
            <a:endParaRPr lang="en-GB" dirty="0"/>
          </a:p>
        </p:txBody>
      </p:sp>
    </p:spTree>
    <p:extLst>
      <p:ext uri="{BB962C8B-B14F-4D97-AF65-F5344CB8AC3E}">
        <p14:creationId xmlns:p14="http://schemas.microsoft.com/office/powerpoint/2010/main" val="403887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706B6D7C-8D5E-46B6-8D18-199825C86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3942190"/>
            <a:ext cx="4786771" cy="2856107"/>
          </a:xfrm>
          <a:prstGeom prst="rect">
            <a:avLst/>
          </a:prstGeom>
        </p:spPr>
      </p:pic>
      <p:sp>
        <p:nvSpPr>
          <p:cNvPr id="2" name="Title 1">
            <a:extLst>
              <a:ext uri="{FF2B5EF4-FFF2-40B4-BE49-F238E27FC236}">
                <a16:creationId xmlns:a16="http://schemas.microsoft.com/office/drawing/2014/main" id="{9BFFFECC-3917-4242-8442-3E7BB72CBA5F}"/>
              </a:ext>
            </a:extLst>
          </p:cNvPr>
          <p:cNvSpPr>
            <a:spLocks noGrp="1"/>
          </p:cNvSpPr>
          <p:nvPr>
            <p:ph type="title"/>
          </p:nvPr>
        </p:nvSpPr>
        <p:spPr/>
        <p:txBody>
          <a:bodyPr/>
          <a:lstStyle/>
          <a:p>
            <a:r>
              <a:rPr lang="en-US" dirty="0"/>
              <a:t>It’s not your fault! This is badly taught!</a:t>
            </a:r>
            <a:endParaRPr lang="en-GB" dirty="0"/>
          </a:p>
        </p:txBody>
      </p:sp>
      <p:pic>
        <p:nvPicPr>
          <p:cNvPr id="7" name="Picture 6" descr="A screenshot of a cell phone&#10;&#10;Description automatically generated">
            <a:extLst>
              <a:ext uri="{FF2B5EF4-FFF2-40B4-BE49-F238E27FC236}">
                <a16:creationId xmlns:a16="http://schemas.microsoft.com/office/drawing/2014/main" id="{1DC176A2-7F8E-46B0-A7EA-B35FBFFE0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745" y="1295400"/>
            <a:ext cx="5169055" cy="2891166"/>
          </a:xfrm>
          <a:prstGeom prst="rect">
            <a:avLst/>
          </a:prstGeom>
        </p:spPr>
      </p:pic>
      <p:pic>
        <p:nvPicPr>
          <p:cNvPr id="1026" name="Picture 2" descr="Image result for close but far">
            <a:extLst>
              <a:ext uri="{FF2B5EF4-FFF2-40B4-BE49-F238E27FC236}">
                <a16:creationId xmlns:a16="http://schemas.microsoft.com/office/drawing/2014/main" id="{E356097C-5CBC-4490-BF1C-37AFA2364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2120606"/>
            <a:ext cx="237172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770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D62D5-4D35-4EA6-94DA-04F4AAE05609}"/>
              </a:ext>
            </a:extLst>
          </p:cNvPr>
          <p:cNvSpPr>
            <a:spLocks noGrp="1"/>
          </p:cNvSpPr>
          <p:nvPr>
            <p:ph type="title"/>
          </p:nvPr>
        </p:nvSpPr>
        <p:spPr/>
        <p:txBody>
          <a:bodyPr/>
          <a:lstStyle/>
          <a:p>
            <a:r>
              <a:rPr lang="en-US" dirty="0"/>
              <a:t>AS Myths Busted </a:t>
            </a:r>
            <a:endParaRPr lang="en-GB" dirty="0"/>
          </a:p>
        </p:txBody>
      </p:sp>
      <p:sp>
        <p:nvSpPr>
          <p:cNvPr id="3" name="Text Placeholder 2">
            <a:extLst>
              <a:ext uri="{FF2B5EF4-FFF2-40B4-BE49-F238E27FC236}">
                <a16:creationId xmlns:a16="http://schemas.microsoft.com/office/drawing/2014/main" id="{55CFC217-C4C9-4714-B3A3-E34C8A7016DD}"/>
              </a:ext>
            </a:extLst>
          </p:cNvPr>
          <p:cNvSpPr>
            <a:spLocks noGrp="1"/>
          </p:cNvSpPr>
          <p:nvPr>
            <p:ph type="body" idx="1"/>
          </p:nvPr>
        </p:nvSpPr>
        <p:spPr>
          <a:xfrm>
            <a:off x="431546" y="1240637"/>
            <a:ext cx="11328907" cy="4924425"/>
          </a:xfrm>
        </p:spPr>
        <p:txBody>
          <a:bodyPr/>
          <a:lstStyle/>
          <a:p>
            <a:pPr marL="457200" indent="-457200">
              <a:buAutoNum type="arabicParenR"/>
            </a:pPr>
            <a:r>
              <a:rPr lang="en-US" dirty="0"/>
              <a:t>It will not burn itself out, that means permanent fusion! </a:t>
            </a:r>
          </a:p>
          <a:p>
            <a:pPr marL="457200" indent="-457200">
              <a:buAutoNum type="arabicParenR"/>
            </a:pPr>
            <a:r>
              <a:rPr lang="en-US"/>
              <a:t>It affects </a:t>
            </a:r>
            <a:r>
              <a:rPr lang="en-US" dirty="0"/>
              <a:t>men and women equally </a:t>
            </a:r>
          </a:p>
          <a:p>
            <a:pPr marL="457200" indent="-457200">
              <a:buAutoNum type="arabicParenR"/>
            </a:pPr>
            <a:r>
              <a:rPr lang="en-US" dirty="0"/>
              <a:t>“poker back” and Question mark posture is only visible in end stage disease! </a:t>
            </a:r>
          </a:p>
          <a:p>
            <a:pPr marL="457200" indent="-457200">
              <a:buAutoNum type="arabicParenR"/>
            </a:pPr>
            <a:r>
              <a:rPr lang="en-US" dirty="0"/>
              <a:t>You can not palpate AS or spinal inflammation </a:t>
            </a:r>
          </a:p>
          <a:p>
            <a:pPr marL="457200" indent="-457200">
              <a:buAutoNum type="arabicParenR"/>
            </a:pPr>
            <a:r>
              <a:rPr lang="en-US" dirty="0"/>
              <a:t>AS is a systemic pathology not just back pain or stiffness </a:t>
            </a:r>
          </a:p>
          <a:p>
            <a:pPr marL="457200" indent="-457200">
              <a:buAutoNum type="arabicParenR"/>
            </a:pPr>
            <a:r>
              <a:rPr lang="en-US" dirty="0"/>
              <a:t>Clear blood tests or imaging is not enough to exclude </a:t>
            </a:r>
            <a:r>
              <a:rPr lang="en-US" dirty="0" err="1"/>
              <a:t>AxSpA</a:t>
            </a:r>
            <a:r>
              <a:rPr lang="en-US" dirty="0"/>
              <a:t>  (completely or forever)</a:t>
            </a:r>
          </a:p>
          <a:p>
            <a:pPr marL="457200" indent="-457200">
              <a:buAutoNum type="arabicParenR"/>
            </a:pPr>
            <a:r>
              <a:rPr lang="en-US" dirty="0"/>
              <a:t>Regular MRI can not exclude </a:t>
            </a:r>
            <a:r>
              <a:rPr lang="en-US" dirty="0" err="1"/>
              <a:t>AxSpA</a:t>
            </a:r>
            <a:r>
              <a:rPr lang="en-US" dirty="0"/>
              <a:t>, MRI whole spine with STIR is needed</a:t>
            </a:r>
          </a:p>
          <a:p>
            <a:pPr marL="457200" indent="-457200">
              <a:buAutoNum type="arabicParenR"/>
            </a:pPr>
            <a:r>
              <a:rPr lang="en-US" dirty="0"/>
              <a:t>SIJ dysfunctions are highly indicative of </a:t>
            </a:r>
            <a:r>
              <a:rPr lang="en-US" dirty="0" err="1"/>
              <a:t>AxSpA</a:t>
            </a:r>
            <a:r>
              <a:rPr lang="en-US" dirty="0"/>
              <a:t> (not of a sacral torsion) </a:t>
            </a:r>
          </a:p>
          <a:p>
            <a:pPr marL="457200" indent="-457200">
              <a:buAutoNum type="arabicParenR"/>
            </a:pPr>
            <a:r>
              <a:rPr lang="en-US" dirty="0"/>
              <a:t>AS Is cured not cured by : Turmeric ,thinking positively, diet, HVT  ( I have tried yoga, I'm still disabled) </a:t>
            </a:r>
          </a:p>
          <a:p>
            <a:pPr marL="457200" indent="-457200">
              <a:buAutoNum type="arabicParenR"/>
            </a:pPr>
            <a:r>
              <a:rPr lang="en-US" dirty="0"/>
              <a:t>Posture isn’t  why AS hurts! However we do want to try and keep people upright. </a:t>
            </a:r>
          </a:p>
          <a:p>
            <a:pPr marL="457200" indent="-457200">
              <a:buAutoNum type="arabicParenR"/>
            </a:pPr>
            <a:endParaRPr lang="en-US" dirty="0"/>
          </a:p>
          <a:p>
            <a:endParaRPr lang="en-US" dirty="0"/>
          </a:p>
          <a:p>
            <a:pPr marL="457200" indent="-457200">
              <a:buAutoNum type="arabicParenR"/>
            </a:pPr>
            <a:endParaRPr lang="en-US" dirty="0"/>
          </a:p>
          <a:p>
            <a:pPr marL="457200" indent="-457200">
              <a:buAutoNum type="arabicParenR"/>
            </a:pPr>
            <a:endParaRPr lang="en-US" dirty="0"/>
          </a:p>
          <a:p>
            <a:endParaRPr lang="en-GB" dirty="0"/>
          </a:p>
        </p:txBody>
      </p:sp>
    </p:spTree>
    <p:extLst>
      <p:ext uri="{BB962C8B-B14F-4D97-AF65-F5344CB8AC3E}">
        <p14:creationId xmlns:p14="http://schemas.microsoft.com/office/powerpoint/2010/main" val="1469815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41609</TotalTime>
  <Words>1937</Words>
  <Application>Microsoft Macintosh PowerPoint</Application>
  <PresentationFormat>Widescreen</PresentationFormat>
  <Paragraphs>250</Paragraphs>
  <Slides>29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&amp;quot</vt:lpstr>
      <vt:lpstr>Arial</vt:lpstr>
      <vt:lpstr>Calibri</vt:lpstr>
      <vt:lpstr>Helvetica</vt:lpstr>
      <vt:lpstr>Times New Roman</vt:lpstr>
      <vt:lpstr>Office Theme</vt:lpstr>
      <vt:lpstr>PowerPoint Presentation</vt:lpstr>
      <vt:lpstr>Why Osteopaths are important to Axial SpA</vt:lpstr>
      <vt:lpstr>Some Stats cos…. Stats are cool </vt:lpstr>
      <vt:lpstr>3:1 male to female ratio right? NOPE </vt:lpstr>
      <vt:lpstr>Spectrum of disease</vt:lpstr>
      <vt:lpstr>Spectrum of disease</vt:lpstr>
      <vt:lpstr>Axial Spondiloarthtitis is an umbrella term </vt:lpstr>
      <vt:lpstr>It’s not your fault! This is badly taught!</vt:lpstr>
      <vt:lpstr>AS Myths Busted </vt:lpstr>
      <vt:lpstr>Other Causes of Back Pain</vt:lpstr>
      <vt:lpstr>Osteopathic Examination</vt:lpstr>
      <vt:lpstr>Spade tool and IO referral template letter</vt:lpstr>
      <vt:lpstr>Practical </vt:lpstr>
      <vt:lpstr>What it actually means </vt:lpstr>
      <vt:lpstr>     BASDI </vt:lpstr>
      <vt:lpstr>  Sacroiliac pain is highly indicative of AxSpA </vt:lpstr>
      <vt:lpstr>Osteopathic ‘treatment’ for Axial SpA</vt:lpstr>
      <vt:lpstr>Pain in Axial SpA</vt:lpstr>
      <vt:lpstr>Achieving Mobility</vt:lpstr>
      <vt:lpstr>Manipulation (HVT)</vt:lpstr>
      <vt:lpstr>Great anecdote but don’t risk peoples lives </vt:lpstr>
      <vt:lpstr>NASS Members experiences of Osteopathy </vt:lpstr>
      <vt:lpstr>Restoring Function</vt:lpstr>
      <vt:lpstr>Considerations for Strengthening &amp; Stretching</vt:lpstr>
      <vt:lpstr>Pacing &amp; Lifestyle Advice</vt:lpstr>
      <vt:lpstr>Pharmacological management</vt:lpstr>
      <vt:lpstr>Chronic illness bingo, don’t be part of the problem </vt:lpstr>
      <vt:lpstr>So what does AS look like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Maddy Randall</dc:creator>
  <cp:lastModifiedBy>Ana Fodor</cp:lastModifiedBy>
  <cp:revision>47</cp:revision>
  <dcterms:created xsi:type="dcterms:W3CDTF">2019-06-30T09:40:59Z</dcterms:created>
  <dcterms:modified xsi:type="dcterms:W3CDTF">2020-01-27T13:45:57Z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2019-04-16T00:00:00Z</vt:filetime>
  </property>
  <property fmtid="{D5CDD505-2E9C-101B-9397-08002B2CF9AE}" pid="3" name="Creator">
    <vt:lpwstr>Microsoft® PowerPoint® for Office 365</vt:lpwstr>
  </property>
  <property fmtid="{D5CDD505-2E9C-101B-9397-08002B2CF9AE}" pid="4" name="LastSaved">
    <vt:filetime>2019-06-30T00:00:00Z</vt:filetime>
  </property>
</Properties>
</file>