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16"/>
  </p:notesMasterIdLst>
  <p:handoutMasterIdLst>
    <p:handoutMasterId r:id="rId17"/>
  </p:handoutMasterIdLst>
  <p:sldIdLst>
    <p:sldId id="256" r:id="rId5"/>
    <p:sldId id="292" r:id="rId6"/>
    <p:sldId id="278" r:id="rId7"/>
    <p:sldId id="289" r:id="rId8"/>
    <p:sldId id="263" r:id="rId9"/>
    <p:sldId id="296" r:id="rId10"/>
    <p:sldId id="293" r:id="rId11"/>
    <p:sldId id="295" r:id="rId12"/>
    <p:sldId id="294" r:id="rId13"/>
    <p:sldId id="297" r:id="rId14"/>
    <p:sldId id="272" r:id="rId15"/>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0" autoAdjust="0"/>
    <p:restoredTop sz="94660"/>
  </p:normalViewPr>
  <p:slideViewPr>
    <p:cSldViewPr snapToGrid="0" showGuides="1">
      <p:cViewPr varScale="1">
        <p:scale>
          <a:sx n="129" d="100"/>
          <a:sy n="129" d="100"/>
        </p:scale>
        <p:origin x="232" y="808"/>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06E4FC-ED93-4D8A-87F4-DA5DB2DC73C5}" type="doc">
      <dgm:prSet loTypeId="urn:microsoft.com/office/officeart/2005/8/layout/radial1" loCatId="relationship" qsTypeId="urn:microsoft.com/office/officeart/2005/8/quickstyle/3d3" qsCatId="3D" csTypeId="urn:microsoft.com/office/officeart/2005/8/colors/colorful1" csCatId="colorful" phldr="1"/>
      <dgm:spPr/>
      <dgm:t>
        <a:bodyPr/>
        <a:lstStyle/>
        <a:p>
          <a:endParaRPr lang="en-GB"/>
        </a:p>
      </dgm:t>
    </dgm:pt>
    <dgm:pt modelId="{DE6C9D79-6686-49E1-BA73-EEC33E48D249}">
      <dgm:prSet phldrT="[Text]"/>
      <dgm:spPr/>
      <dgm:t>
        <a:bodyPr/>
        <a:lstStyle/>
        <a:p>
          <a:r>
            <a:rPr lang="en-GB" dirty="0"/>
            <a:t>Effects are widespread </a:t>
          </a:r>
        </a:p>
      </dgm:t>
    </dgm:pt>
    <dgm:pt modelId="{0205C8B8-AE7E-458B-8862-4ABE892E83DA}" type="parTrans" cxnId="{FBB350FA-940B-4E0B-B049-41BDDDEC02B7}">
      <dgm:prSet/>
      <dgm:spPr/>
      <dgm:t>
        <a:bodyPr/>
        <a:lstStyle/>
        <a:p>
          <a:endParaRPr lang="en-GB"/>
        </a:p>
      </dgm:t>
    </dgm:pt>
    <dgm:pt modelId="{2076312F-B6D4-41FD-95C3-8B270967D03D}" type="sibTrans" cxnId="{FBB350FA-940B-4E0B-B049-41BDDDEC02B7}">
      <dgm:prSet/>
      <dgm:spPr/>
      <dgm:t>
        <a:bodyPr/>
        <a:lstStyle/>
        <a:p>
          <a:endParaRPr lang="en-GB"/>
        </a:p>
      </dgm:t>
    </dgm:pt>
    <dgm:pt modelId="{7E7E68D5-B31E-4F55-AC0D-79FDA545777C}">
      <dgm:prSet phldrT="[Text]"/>
      <dgm:spPr/>
      <dgm:t>
        <a:bodyPr/>
        <a:lstStyle/>
        <a:p>
          <a:r>
            <a:rPr lang="en-GB" dirty="0"/>
            <a:t>Physical</a:t>
          </a:r>
        </a:p>
      </dgm:t>
    </dgm:pt>
    <dgm:pt modelId="{E1443414-7C35-4F87-9B07-56990EC01698}" type="parTrans" cxnId="{975A070C-AEB4-40F4-960E-D75D8D0B88A1}">
      <dgm:prSet/>
      <dgm:spPr/>
      <dgm:t>
        <a:bodyPr/>
        <a:lstStyle/>
        <a:p>
          <a:endParaRPr lang="en-GB"/>
        </a:p>
      </dgm:t>
    </dgm:pt>
    <dgm:pt modelId="{5569C061-3906-436C-A24F-840C21612557}" type="sibTrans" cxnId="{975A070C-AEB4-40F4-960E-D75D8D0B88A1}">
      <dgm:prSet/>
      <dgm:spPr/>
      <dgm:t>
        <a:bodyPr/>
        <a:lstStyle/>
        <a:p>
          <a:endParaRPr lang="en-GB"/>
        </a:p>
      </dgm:t>
    </dgm:pt>
    <dgm:pt modelId="{1581FF80-748A-46DD-8AB8-0016329C2BBA}">
      <dgm:prSet phldrT="[Text]"/>
      <dgm:spPr/>
      <dgm:t>
        <a:bodyPr/>
        <a:lstStyle/>
        <a:p>
          <a:r>
            <a:rPr lang="en-GB" dirty="0"/>
            <a:t>Physiological</a:t>
          </a:r>
        </a:p>
      </dgm:t>
    </dgm:pt>
    <dgm:pt modelId="{AAE8C15B-6588-40C2-9662-B32553959EB3}" type="parTrans" cxnId="{7095BB96-369F-4C2C-B077-29AC8CE1A276}">
      <dgm:prSet/>
      <dgm:spPr/>
      <dgm:t>
        <a:bodyPr/>
        <a:lstStyle/>
        <a:p>
          <a:endParaRPr lang="en-GB"/>
        </a:p>
      </dgm:t>
    </dgm:pt>
    <dgm:pt modelId="{E6CFA7C9-F7EC-4E13-A1C9-7C2B82C80FBF}" type="sibTrans" cxnId="{7095BB96-369F-4C2C-B077-29AC8CE1A276}">
      <dgm:prSet/>
      <dgm:spPr/>
      <dgm:t>
        <a:bodyPr/>
        <a:lstStyle/>
        <a:p>
          <a:endParaRPr lang="en-GB"/>
        </a:p>
      </dgm:t>
    </dgm:pt>
    <dgm:pt modelId="{6F951665-F553-4287-AF4B-481DDFBF0E4D}">
      <dgm:prSet phldrT="[Text]"/>
      <dgm:spPr/>
      <dgm:t>
        <a:bodyPr/>
        <a:lstStyle/>
        <a:p>
          <a:r>
            <a:rPr lang="en-GB" dirty="0"/>
            <a:t>Psychological</a:t>
          </a:r>
        </a:p>
      </dgm:t>
    </dgm:pt>
    <dgm:pt modelId="{5380F83C-6FA2-4675-A139-0F7FE2566B93}" type="parTrans" cxnId="{B0942219-66DC-462A-9F6A-A08C03A3D029}">
      <dgm:prSet/>
      <dgm:spPr/>
      <dgm:t>
        <a:bodyPr/>
        <a:lstStyle/>
        <a:p>
          <a:endParaRPr lang="en-GB"/>
        </a:p>
      </dgm:t>
    </dgm:pt>
    <dgm:pt modelId="{11089A23-EFE7-4B32-A4C1-ED5B6B8A964C}" type="sibTrans" cxnId="{B0942219-66DC-462A-9F6A-A08C03A3D029}">
      <dgm:prSet/>
      <dgm:spPr/>
      <dgm:t>
        <a:bodyPr/>
        <a:lstStyle/>
        <a:p>
          <a:endParaRPr lang="en-GB"/>
        </a:p>
      </dgm:t>
    </dgm:pt>
    <dgm:pt modelId="{EC766D26-4164-4238-A49B-7DA67DAAEBCF}">
      <dgm:prSet phldrT="[Text]"/>
      <dgm:spPr/>
      <dgm:t>
        <a:bodyPr/>
        <a:lstStyle/>
        <a:p>
          <a:r>
            <a:rPr lang="en-GB" dirty="0"/>
            <a:t>Conditions</a:t>
          </a:r>
        </a:p>
      </dgm:t>
    </dgm:pt>
    <dgm:pt modelId="{C8E74B24-D3CF-4ACA-965B-2E25B5E256F4}" type="parTrans" cxnId="{E9BE8BA9-E9C9-4F4C-A65B-F0A52F9B7F2E}">
      <dgm:prSet/>
      <dgm:spPr/>
      <dgm:t>
        <a:bodyPr/>
        <a:lstStyle/>
        <a:p>
          <a:endParaRPr lang="en-GB"/>
        </a:p>
      </dgm:t>
    </dgm:pt>
    <dgm:pt modelId="{B8516899-5D88-4946-A333-97C59116E564}" type="sibTrans" cxnId="{E9BE8BA9-E9C9-4F4C-A65B-F0A52F9B7F2E}">
      <dgm:prSet/>
      <dgm:spPr/>
      <dgm:t>
        <a:bodyPr/>
        <a:lstStyle/>
        <a:p>
          <a:endParaRPr lang="en-GB"/>
        </a:p>
      </dgm:t>
    </dgm:pt>
    <dgm:pt modelId="{7CB46ADC-C27A-4412-9C59-A2FC5E9B471B}" type="pres">
      <dgm:prSet presAssocID="{F806E4FC-ED93-4D8A-87F4-DA5DB2DC73C5}" presName="cycle" presStyleCnt="0">
        <dgm:presLayoutVars>
          <dgm:chMax val="1"/>
          <dgm:dir/>
          <dgm:animLvl val="ctr"/>
          <dgm:resizeHandles val="exact"/>
        </dgm:presLayoutVars>
      </dgm:prSet>
      <dgm:spPr/>
    </dgm:pt>
    <dgm:pt modelId="{F58D58C7-9A5D-484C-95C5-20D185494877}" type="pres">
      <dgm:prSet presAssocID="{DE6C9D79-6686-49E1-BA73-EEC33E48D249}" presName="centerShape" presStyleLbl="node0" presStyleIdx="0" presStyleCnt="1"/>
      <dgm:spPr/>
    </dgm:pt>
    <dgm:pt modelId="{845F6797-5ABD-4779-BF35-0E058D5BB81E}" type="pres">
      <dgm:prSet presAssocID="{E1443414-7C35-4F87-9B07-56990EC01698}" presName="Name9" presStyleLbl="parChTrans1D2" presStyleIdx="0" presStyleCnt="4"/>
      <dgm:spPr/>
    </dgm:pt>
    <dgm:pt modelId="{D238326C-F7DC-456D-B508-0A8F53157687}" type="pres">
      <dgm:prSet presAssocID="{E1443414-7C35-4F87-9B07-56990EC01698}" presName="connTx" presStyleLbl="parChTrans1D2" presStyleIdx="0" presStyleCnt="4"/>
      <dgm:spPr/>
    </dgm:pt>
    <dgm:pt modelId="{E66DAC71-CCDF-44C9-B21E-ED17865ADCAA}" type="pres">
      <dgm:prSet presAssocID="{7E7E68D5-B31E-4F55-AC0D-79FDA545777C}" presName="node" presStyleLbl="node1" presStyleIdx="0" presStyleCnt="4">
        <dgm:presLayoutVars>
          <dgm:bulletEnabled val="1"/>
        </dgm:presLayoutVars>
      </dgm:prSet>
      <dgm:spPr/>
    </dgm:pt>
    <dgm:pt modelId="{887F1150-266E-41D5-9503-7EC5B395A6A9}" type="pres">
      <dgm:prSet presAssocID="{AAE8C15B-6588-40C2-9662-B32553959EB3}" presName="Name9" presStyleLbl="parChTrans1D2" presStyleIdx="1" presStyleCnt="4"/>
      <dgm:spPr/>
    </dgm:pt>
    <dgm:pt modelId="{A3E363FE-1B24-4515-8F9C-14B0CDD67865}" type="pres">
      <dgm:prSet presAssocID="{AAE8C15B-6588-40C2-9662-B32553959EB3}" presName="connTx" presStyleLbl="parChTrans1D2" presStyleIdx="1" presStyleCnt="4"/>
      <dgm:spPr/>
    </dgm:pt>
    <dgm:pt modelId="{05B3A4AE-EDBC-4DE4-A8A1-6432122831A8}" type="pres">
      <dgm:prSet presAssocID="{1581FF80-748A-46DD-8AB8-0016329C2BBA}" presName="node" presStyleLbl="node1" presStyleIdx="1" presStyleCnt="4">
        <dgm:presLayoutVars>
          <dgm:bulletEnabled val="1"/>
        </dgm:presLayoutVars>
      </dgm:prSet>
      <dgm:spPr/>
    </dgm:pt>
    <dgm:pt modelId="{B9CABF16-878C-4A38-9F30-1EC3DAB6DC41}" type="pres">
      <dgm:prSet presAssocID="{5380F83C-6FA2-4675-A139-0F7FE2566B93}" presName="Name9" presStyleLbl="parChTrans1D2" presStyleIdx="2" presStyleCnt="4"/>
      <dgm:spPr/>
    </dgm:pt>
    <dgm:pt modelId="{65BF974E-C0EA-4A9B-840E-758210D02651}" type="pres">
      <dgm:prSet presAssocID="{5380F83C-6FA2-4675-A139-0F7FE2566B93}" presName="connTx" presStyleLbl="parChTrans1D2" presStyleIdx="2" presStyleCnt="4"/>
      <dgm:spPr/>
    </dgm:pt>
    <dgm:pt modelId="{65939464-8E8F-416D-B5B8-DDA87FC1261D}" type="pres">
      <dgm:prSet presAssocID="{6F951665-F553-4287-AF4B-481DDFBF0E4D}" presName="node" presStyleLbl="node1" presStyleIdx="2" presStyleCnt="4">
        <dgm:presLayoutVars>
          <dgm:bulletEnabled val="1"/>
        </dgm:presLayoutVars>
      </dgm:prSet>
      <dgm:spPr/>
    </dgm:pt>
    <dgm:pt modelId="{B292C42A-5F87-472F-826D-153523C0F975}" type="pres">
      <dgm:prSet presAssocID="{C8E74B24-D3CF-4ACA-965B-2E25B5E256F4}" presName="Name9" presStyleLbl="parChTrans1D2" presStyleIdx="3" presStyleCnt="4"/>
      <dgm:spPr/>
    </dgm:pt>
    <dgm:pt modelId="{F4251CFE-39C6-449A-9AC5-0EFA38EA4D25}" type="pres">
      <dgm:prSet presAssocID="{C8E74B24-D3CF-4ACA-965B-2E25B5E256F4}" presName="connTx" presStyleLbl="parChTrans1D2" presStyleIdx="3" presStyleCnt="4"/>
      <dgm:spPr/>
    </dgm:pt>
    <dgm:pt modelId="{1A9E6455-FB91-4C03-9B06-06F449B913E4}" type="pres">
      <dgm:prSet presAssocID="{EC766D26-4164-4238-A49B-7DA67DAAEBCF}" presName="node" presStyleLbl="node1" presStyleIdx="3" presStyleCnt="4">
        <dgm:presLayoutVars>
          <dgm:bulletEnabled val="1"/>
        </dgm:presLayoutVars>
      </dgm:prSet>
      <dgm:spPr/>
    </dgm:pt>
  </dgm:ptLst>
  <dgm:cxnLst>
    <dgm:cxn modelId="{25A7AA06-E262-41E4-BE9C-637E7D8E9782}" type="presOf" srcId="{F806E4FC-ED93-4D8A-87F4-DA5DB2DC73C5}" destId="{7CB46ADC-C27A-4412-9C59-A2FC5E9B471B}" srcOrd="0" destOrd="0" presId="urn:microsoft.com/office/officeart/2005/8/layout/radial1"/>
    <dgm:cxn modelId="{6FB44308-0F96-48E7-BCEF-40088C4E67B6}" type="presOf" srcId="{EC766D26-4164-4238-A49B-7DA67DAAEBCF}" destId="{1A9E6455-FB91-4C03-9B06-06F449B913E4}" srcOrd="0" destOrd="0" presId="urn:microsoft.com/office/officeart/2005/8/layout/radial1"/>
    <dgm:cxn modelId="{975A070C-AEB4-40F4-960E-D75D8D0B88A1}" srcId="{DE6C9D79-6686-49E1-BA73-EEC33E48D249}" destId="{7E7E68D5-B31E-4F55-AC0D-79FDA545777C}" srcOrd="0" destOrd="0" parTransId="{E1443414-7C35-4F87-9B07-56990EC01698}" sibTransId="{5569C061-3906-436C-A24F-840C21612557}"/>
    <dgm:cxn modelId="{B0942219-66DC-462A-9F6A-A08C03A3D029}" srcId="{DE6C9D79-6686-49E1-BA73-EEC33E48D249}" destId="{6F951665-F553-4287-AF4B-481DDFBF0E4D}" srcOrd="2" destOrd="0" parTransId="{5380F83C-6FA2-4675-A139-0F7FE2566B93}" sibTransId="{11089A23-EFE7-4B32-A4C1-ED5B6B8A964C}"/>
    <dgm:cxn modelId="{A8D28723-1BF8-46D0-B8FE-F70FE42922B8}" type="presOf" srcId="{E1443414-7C35-4F87-9B07-56990EC01698}" destId="{D238326C-F7DC-456D-B508-0A8F53157687}" srcOrd="1" destOrd="0" presId="urn:microsoft.com/office/officeart/2005/8/layout/radial1"/>
    <dgm:cxn modelId="{1257623A-5575-4A45-A996-49472B7B5F56}" type="presOf" srcId="{5380F83C-6FA2-4675-A139-0F7FE2566B93}" destId="{B9CABF16-878C-4A38-9F30-1EC3DAB6DC41}" srcOrd="0" destOrd="0" presId="urn:microsoft.com/office/officeart/2005/8/layout/radial1"/>
    <dgm:cxn modelId="{5C3D834B-0646-418D-ABD8-86E84AC9679C}" type="presOf" srcId="{C8E74B24-D3CF-4ACA-965B-2E25B5E256F4}" destId="{B292C42A-5F87-472F-826D-153523C0F975}" srcOrd="0" destOrd="0" presId="urn:microsoft.com/office/officeart/2005/8/layout/radial1"/>
    <dgm:cxn modelId="{A75D054D-1D57-400D-9ACE-37431F1549FD}" type="presOf" srcId="{E1443414-7C35-4F87-9B07-56990EC01698}" destId="{845F6797-5ABD-4779-BF35-0E058D5BB81E}" srcOrd="0" destOrd="0" presId="urn:microsoft.com/office/officeart/2005/8/layout/radial1"/>
    <dgm:cxn modelId="{96A24A5E-B467-47B9-BB83-CFFFED6E8929}" type="presOf" srcId="{DE6C9D79-6686-49E1-BA73-EEC33E48D249}" destId="{F58D58C7-9A5D-484C-95C5-20D185494877}" srcOrd="0" destOrd="0" presId="urn:microsoft.com/office/officeart/2005/8/layout/radial1"/>
    <dgm:cxn modelId="{D2E83B6D-ABA7-44A9-9A86-712CB9C96F6D}" type="presOf" srcId="{7E7E68D5-B31E-4F55-AC0D-79FDA545777C}" destId="{E66DAC71-CCDF-44C9-B21E-ED17865ADCAA}" srcOrd="0" destOrd="0" presId="urn:microsoft.com/office/officeart/2005/8/layout/radial1"/>
    <dgm:cxn modelId="{7B1A1E8E-13C1-4756-8731-77406B0F20BF}" type="presOf" srcId="{6F951665-F553-4287-AF4B-481DDFBF0E4D}" destId="{65939464-8E8F-416D-B5B8-DDA87FC1261D}" srcOrd="0" destOrd="0" presId="urn:microsoft.com/office/officeart/2005/8/layout/radial1"/>
    <dgm:cxn modelId="{66BECE91-2964-46A6-8C08-0FABE501799B}" type="presOf" srcId="{AAE8C15B-6588-40C2-9662-B32553959EB3}" destId="{887F1150-266E-41D5-9503-7EC5B395A6A9}" srcOrd="0" destOrd="0" presId="urn:microsoft.com/office/officeart/2005/8/layout/radial1"/>
    <dgm:cxn modelId="{7095BB96-369F-4C2C-B077-29AC8CE1A276}" srcId="{DE6C9D79-6686-49E1-BA73-EEC33E48D249}" destId="{1581FF80-748A-46DD-8AB8-0016329C2BBA}" srcOrd="1" destOrd="0" parTransId="{AAE8C15B-6588-40C2-9662-B32553959EB3}" sibTransId="{E6CFA7C9-F7EC-4E13-A1C9-7C2B82C80FBF}"/>
    <dgm:cxn modelId="{E9BE8BA9-E9C9-4F4C-A65B-F0A52F9B7F2E}" srcId="{DE6C9D79-6686-49E1-BA73-EEC33E48D249}" destId="{EC766D26-4164-4238-A49B-7DA67DAAEBCF}" srcOrd="3" destOrd="0" parTransId="{C8E74B24-D3CF-4ACA-965B-2E25B5E256F4}" sibTransId="{B8516899-5D88-4946-A333-97C59116E564}"/>
    <dgm:cxn modelId="{67F52FCA-8B47-47DD-B5D1-B11795ADE78D}" type="presOf" srcId="{1581FF80-748A-46DD-8AB8-0016329C2BBA}" destId="{05B3A4AE-EDBC-4DE4-A8A1-6432122831A8}" srcOrd="0" destOrd="0" presId="urn:microsoft.com/office/officeart/2005/8/layout/radial1"/>
    <dgm:cxn modelId="{FE894AD5-581F-4AD2-82CA-BF75DC42E24B}" type="presOf" srcId="{C8E74B24-D3CF-4ACA-965B-2E25B5E256F4}" destId="{F4251CFE-39C6-449A-9AC5-0EFA38EA4D25}" srcOrd="1" destOrd="0" presId="urn:microsoft.com/office/officeart/2005/8/layout/radial1"/>
    <dgm:cxn modelId="{041588E2-ABC0-4912-8221-2A82495193D3}" type="presOf" srcId="{5380F83C-6FA2-4675-A139-0F7FE2566B93}" destId="{65BF974E-C0EA-4A9B-840E-758210D02651}" srcOrd="1" destOrd="0" presId="urn:microsoft.com/office/officeart/2005/8/layout/radial1"/>
    <dgm:cxn modelId="{254675EB-08F8-4E9A-82E7-2E934532ED9B}" type="presOf" srcId="{AAE8C15B-6588-40C2-9662-B32553959EB3}" destId="{A3E363FE-1B24-4515-8F9C-14B0CDD67865}" srcOrd="1" destOrd="0" presId="urn:microsoft.com/office/officeart/2005/8/layout/radial1"/>
    <dgm:cxn modelId="{FBB350FA-940B-4E0B-B049-41BDDDEC02B7}" srcId="{F806E4FC-ED93-4D8A-87F4-DA5DB2DC73C5}" destId="{DE6C9D79-6686-49E1-BA73-EEC33E48D249}" srcOrd="0" destOrd="0" parTransId="{0205C8B8-AE7E-458B-8862-4ABE892E83DA}" sibTransId="{2076312F-B6D4-41FD-95C3-8B270967D03D}"/>
    <dgm:cxn modelId="{C751D1D1-AE2B-4906-B17D-12FC22BF3048}" type="presParOf" srcId="{7CB46ADC-C27A-4412-9C59-A2FC5E9B471B}" destId="{F58D58C7-9A5D-484C-95C5-20D185494877}" srcOrd="0" destOrd="0" presId="urn:microsoft.com/office/officeart/2005/8/layout/radial1"/>
    <dgm:cxn modelId="{B54BD38C-DBF8-46E8-94AF-6CC1159F8B5F}" type="presParOf" srcId="{7CB46ADC-C27A-4412-9C59-A2FC5E9B471B}" destId="{845F6797-5ABD-4779-BF35-0E058D5BB81E}" srcOrd="1" destOrd="0" presId="urn:microsoft.com/office/officeart/2005/8/layout/radial1"/>
    <dgm:cxn modelId="{20B7533A-3C43-4F26-9CE6-5DA1A74B18D0}" type="presParOf" srcId="{845F6797-5ABD-4779-BF35-0E058D5BB81E}" destId="{D238326C-F7DC-456D-B508-0A8F53157687}" srcOrd="0" destOrd="0" presId="urn:microsoft.com/office/officeart/2005/8/layout/radial1"/>
    <dgm:cxn modelId="{BCB272F0-1205-4DD9-96FC-55263AAAAC8A}" type="presParOf" srcId="{7CB46ADC-C27A-4412-9C59-A2FC5E9B471B}" destId="{E66DAC71-CCDF-44C9-B21E-ED17865ADCAA}" srcOrd="2" destOrd="0" presId="urn:microsoft.com/office/officeart/2005/8/layout/radial1"/>
    <dgm:cxn modelId="{64DFEF05-9955-41A7-AA33-E495AB986E64}" type="presParOf" srcId="{7CB46ADC-C27A-4412-9C59-A2FC5E9B471B}" destId="{887F1150-266E-41D5-9503-7EC5B395A6A9}" srcOrd="3" destOrd="0" presId="urn:microsoft.com/office/officeart/2005/8/layout/radial1"/>
    <dgm:cxn modelId="{26AAD4FC-A06A-4D2D-B4B3-7FA54BA3C15D}" type="presParOf" srcId="{887F1150-266E-41D5-9503-7EC5B395A6A9}" destId="{A3E363FE-1B24-4515-8F9C-14B0CDD67865}" srcOrd="0" destOrd="0" presId="urn:microsoft.com/office/officeart/2005/8/layout/radial1"/>
    <dgm:cxn modelId="{B4307BF7-B61B-4F5F-93A0-B2726B056E28}" type="presParOf" srcId="{7CB46ADC-C27A-4412-9C59-A2FC5E9B471B}" destId="{05B3A4AE-EDBC-4DE4-A8A1-6432122831A8}" srcOrd="4" destOrd="0" presId="urn:microsoft.com/office/officeart/2005/8/layout/radial1"/>
    <dgm:cxn modelId="{62BF4503-00DF-439A-AC77-F2BF22DBE419}" type="presParOf" srcId="{7CB46ADC-C27A-4412-9C59-A2FC5E9B471B}" destId="{B9CABF16-878C-4A38-9F30-1EC3DAB6DC41}" srcOrd="5" destOrd="0" presId="urn:microsoft.com/office/officeart/2005/8/layout/radial1"/>
    <dgm:cxn modelId="{72197E92-902F-4633-A3BD-54D7786F2185}" type="presParOf" srcId="{B9CABF16-878C-4A38-9F30-1EC3DAB6DC41}" destId="{65BF974E-C0EA-4A9B-840E-758210D02651}" srcOrd="0" destOrd="0" presId="urn:microsoft.com/office/officeart/2005/8/layout/radial1"/>
    <dgm:cxn modelId="{31972950-1616-4007-9C71-B7D0107CA48B}" type="presParOf" srcId="{7CB46ADC-C27A-4412-9C59-A2FC5E9B471B}" destId="{65939464-8E8F-416D-B5B8-DDA87FC1261D}" srcOrd="6" destOrd="0" presId="urn:microsoft.com/office/officeart/2005/8/layout/radial1"/>
    <dgm:cxn modelId="{42BB50F5-FC68-491E-A717-6A567177A902}" type="presParOf" srcId="{7CB46ADC-C27A-4412-9C59-A2FC5E9B471B}" destId="{B292C42A-5F87-472F-826D-153523C0F975}" srcOrd="7" destOrd="0" presId="urn:microsoft.com/office/officeart/2005/8/layout/radial1"/>
    <dgm:cxn modelId="{C04A5BF1-BDAE-4982-9D88-270A85996586}" type="presParOf" srcId="{B292C42A-5F87-472F-826D-153523C0F975}" destId="{F4251CFE-39C6-449A-9AC5-0EFA38EA4D25}" srcOrd="0" destOrd="0" presId="urn:microsoft.com/office/officeart/2005/8/layout/radial1"/>
    <dgm:cxn modelId="{CC482C72-DFB4-4E38-86F2-5F90E3A54C6B}" type="presParOf" srcId="{7CB46ADC-C27A-4412-9C59-A2FC5E9B471B}" destId="{1A9E6455-FB91-4C03-9B06-06F449B913E4}"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D58C7-9A5D-484C-95C5-20D185494877}">
      <dsp:nvSpPr>
        <dsp:cNvPr id="0" name=""/>
        <dsp:cNvSpPr/>
      </dsp:nvSpPr>
      <dsp:spPr>
        <a:xfrm>
          <a:off x="3333976" y="1832014"/>
          <a:ext cx="1392064" cy="1392064"/>
        </a:xfrm>
        <a:prstGeom prst="ellipse">
          <a:avLst/>
        </a:prstGeom>
        <a:solidFill>
          <a:schemeClr val="accent1">
            <a:hueOff val="0"/>
            <a:satOff val="0"/>
            <a:lumOff val="0"/>
            <a:alphaOff val="0"/>
          </a:schemeClr>
        </a:solidFill>
        <a:ln>
          <a:noFill/>
        </a:ln>
        <a:effectLst>
          <a:outerShdw blurRad="45000" dist="25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Effects are widespread </a:t>
          </a:r>
        </a:p>
      </dsp:txBody>
      <dsp:txXfrm>
        <a:off x="3537839" y="2035877"/>
        <a:ext cx="984338" cy="984338"/>
      </dsp:txXfrm>
    </dsp:sp>
    <dsp:sp modelId="{845F6797-5ABD-4779-BF35-0E058D5BB81E}">
      <dsp:nvSpPr>
        <dsp:cNvPr id="0" name=""/>
        <dsp:cNvSpPr/>
      </dsp:nvSpPr>
      <dsp:spPr>
        <a:xfrm rot="16200000">
          <a:off x="3819466" y="1605928"/>
          <a:ext cx="421084" cy="31088"/>
        </a:xfrm>
        <a:custGeom>
          <a:avLst/>
          <a:gdLst/>
          <a:ahLst/>
          <a:cxnLst/>
          <a:rect l="0" t="0" r="0" b="0"/>
          <a:pathLst>
            <a:path>
              <a:moveTo>
                <a:pt x="0" y="15544"/>
              </a:moveTo>
              <a:lnTo>
                <a:pt x="421084" y="15544"/>
              </a:lnTo>
            </a:path>
          </a:pathLst>
        </a:custGeom>
        <a:noFill/>
        <a:ln w="48000" cap="flat" cmpd="thickThin"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019481" y="1610945"/>
        <a:ext cx="21054" cy="21054"/>
      </dsp:txXfrm>
    </dsp:sp>
    <dsp:sp modelId="{E66DAC71-CCDF-44C9-B21E-ED17865ADCAA}">
      <dsp:nvSpPr>
        <dsp:cNvPr id="0" name=""/>
        <dsp:cNvSpPr/>
      </dsp:nvSpPr>
      <dsp:spPr>
        <a:xfrm>
          <a:off x="3333976" y="18866"/>
          <a:ext cx="1392064" cy="1392064"/>
        </a:xfrm>
        <a:prstGeom prst="ellipse">
          <a:avLst/>
        </a:prstGeom>
        <a:solidFill>
          <a:schemeClr val="accent2">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Physical</a:t>
          </a:r>
        </a:p>
      </dsp:txBody>
      <dsp:txXfrm>
        <a:off x="3537839" y="222729"/>
        <a:ext cx="984338" cy="984338"/>
      </dsp:txXfrm>
    </dsp:sp>
    <dsp:sp modelId="{887F1150-266E-41D5-9503-7EC5B395A6A9}">
      <dsp:nvSpPr>
        <dsp:cNvPr id="0" name=""/>
        <dsp:cNvSpPr/>
      </dsp:nvSpPr>
      <dsp:spPr>
        <a:xfrm>
          <a:off x="4726041" y="2512502"/>
          <a:ext cx="421084" cy="31088"/>
        </a:xfrm>
        <a:custGeom>
          <a:avLst/>
          <a:gdLst/>
          <a:ahLst/>
          <a:cxnLst/>
          <a:rect l="0" t="0" r="0" b="0"/>
          <a:pathLst>
            <a:path>
              <a:moveTo>
                <a:pt x="0" y="15544"/>
              </a:moveTo>
              <a:lnTo>
                <a:pt x="421084" y="15544"/>
              </a:lnTo>
            </a:path>
          </a:pathLst>
        </a:custGeom>
        <a:noFill/>
        <a:ln w="48000" cap="flat" cmpd="thickThin"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926056" y="2517519"/>
        <a:ext cx="21054" cy="21054"/>
      </dsp:txXfrm>
    </dsp:sp>
    <dsp:sp modelId="{05B3A4AE-EDBC-4DE4-A8A1-6432122831A8}">
      <dsp:nvSpPr>
        <dsp:cNvPr id="0" name=""/>
        <dsp:cNvSpPr/>
      </dsp:nvSpPr>
      <dsp:spPr>
        <a:xfrm>
          <a:off x="5147125" y="1832014"/>
          <a:ext cx="1392064" cy="1392064"/>
        </a:xfrm>
        <a:prstGeom prst="ellipse">
          <a:avLst/>
        </a:prstGeom>
        <a:solidFill>
          <a:schemeClr val="accent3">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Physiological</a:t>
          </a:r>
        </a:p>
      </dsp:txBody>
      <dsp:txXfrm>
        <a:off x="5350988" y="2035877"/>
        <a:ext cx="984338" cy="984338"/>
      </dsp:txXfrm>
    </dsp:sp>
    <dsp:sp modelId="{B9CABF16-878C-4A38-9F30-1EC3DAB6DC41}">
      <dsp:nvSpPr>
        <dsp:cNvPr id="0" name=""/>
        <dsp:cNvSpPr/>
      </dsp:nvSpPr>
      <dsp:spPr>
        <a:xfrm rot="5400000">
          <a:off x="3819466" y="3419077"/>
          <a:ext cx="421084" cy="31088"/>
        </a:xfrm>
        <a:custGeom>
          <a:avLst/>
          <a:gdLst/>
          <a:ahLst/>
          <a:cxnLst/>
          <a:rect l="0" t="0" r="0" b="0"/>
          <a:pathLst>
            <a:path>
              <a:moveTo>
                <a:pt x="0" y="15544"/>
              </a:moveTo>
              <a:lnTo>
                <a:pt x="421084" y="15544"/>
              </a:lnTo>
            </a:path>
          </a:pathLst>
        </a:custGeom>
        <a:noFill/>
        <a:ln w="48000" cap="flat" cmpd="thickThin"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019481" y="3424094"/>
        <a:ext cx="21054" cy="21054"/>
      </dsp:txXfrm>
    </dsp:sp>
    <dsp:sp modelId="{65939464-8E8F-416D-B5B8-DDA87FC1261D}">
      <dsp:nvSpPr>
        <dsp:cNvPr id="0" name=""/>
        <dsp:cNvSpPr/>
      </dsp:nvSpPr>
      <dsp:spPr>
        <a:xfrm>
          <a:off x="3333976" y="3645163"/>
          <a:ext cx="1392064" cy="1392064"/>
        </a:xfrm>
        <a:prstGeom prst="ellipse">
          <a:avLst/>
        </a:prstGeom>
        <a:solidFill>
          <a:schemeClr val="accent4">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Psychological</a:t>
          </a:r>
        </a:p>
      </dsp:txBody>
      <dsp:txXfrm>
        <a:off x="3537839" y="3849026"/>
        <a:ext cx="984338" cy="984338"/>
      </dsp:txXfrm>
    </dsp:sp>
    <dsp:sp modelId="{B292C42A-5F87-472F-826D-153523C0F975}">
      <dsp:nvSpPr>
        <dsp:cNvPr id="0" name=""/>
        <dsp:cNvSpPr/>
      </dsp:nvSpPr>
      <dsp:spPr>
        <a:xfrm rot="10800000">
          <a:off x="2912892" y="2512502"/>
          <a:ext cx="421084" cy="31088"/>
        </a:xfrm>
        <a:custGeom>
          <a:avLst/>
          <a:gdLst/>
          <a:ahLst/>
          <a:cxnLst/>
          <a:rect l="0" t="0" r="0" b="0"/>
          <a:pathLst>
            <a:path>
              <a:moveTo>
                <a:pt x="0" y="15544"/>
              </a:moveTo>
              <a:lnTo>
                <a:pt x="421084" y="15544"/>
              </a:lnTo>
            </a:path>
          </a:pathLst>
        </a:custGeom>
        <a:noFill/>
        <a:ln w="48000" cap="flat" cmpd="thickThin"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112907" y="2517519"/>
        <a:ext cx="21054" cy="21054"/>
      </dsp:txXfrm>
    </dsp:sp>
    <dsp:sp modelId="{1A9E6455-FB91-4C03-9B06-06F449B913E4}">
      <dsp:nvSpPr>
        <dsp:cNvPr id="0" name=""/>
        <dsp:cNvSpPr/>
      </dsp:nvSpPr>
      <dsp:spPr>
        <a:xfrm>
          <a:off x="1520828" y="1832014"/>
          <a:ext cx="1392064" cy="1392064"/>
        </a:xfrm>
        <a:prstGeom prst="ellipse">
          <a:avLst/>
        </a:prstGeom>
        <a:solidFill>
          <a:schemeClr val="accent5">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Conditions</a:t>
          </a:r>
        </a:p>
      </dsp:txBody>
      <dsp:txXfrm>
        <a:off x="1724691" y="2035877"/>
        <a:ext cx="984338" cy="98433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4871" cy="502756"/>
          </a:xfrm>
          <a:prstGeom prst="rect">
            <a:avLst/>
          </a:prstGeom>
        </p:spPr>
        <p:txBody>
          <a:bodyPr vert="horz" lIns="96591" tIns="48296" rIns="96591" bIns="48296" rtlCol="0"/>
          <a:lstStyle>
            <a:lvl1pPr algn="l">
              <a:defRPr sz="1300"/>
            </a:lvl1pPr>
          </a:lstStyle>
          <a:p>
            <a:endParaRPr/>
          </a:p>
        </p:txBody>
      </p:sp>
      <p:sp>
        <p:nvSpPr>
          <p:cNvPr id="3" name="Date Placeholder 2"/>
          <p:cNvSpPr>
            <a:spLocks noGrp="1"/>
          </p:cNvSpPr>
          <p:nvPr>
            <p:ph type="dt" sz="quarter" idx="1"/>
          </p:nvPr>
        </p:nvSpPr>
        <p:spPr>
          <a:xfrm>
            <a:off x="3901700" y="2"/>
            <a:ext cx="2984871" cy="502756"/>
          </a:xfrm>
          <a:prstGeom prst="rect">
            <a:avLst/>
          </a:prstGeom>
        </p:spPr>
        <p:txBody>
          <a:bodyPr vert="horz" lIns="96591" tIns="48296" rIns="96591" bIns="48296" rtlCol="0"/>
          <a:lstStyle>
            <a:lvl1pPr algn="r">
              <a:defRPr sz="1300"/>
            </a:lvl1pPr>
          </a:lstStyle>
          <a:p>
            <a:fld id="{23CEAAF3-9831-450B-8D59-2C09DB96C8FC}" type="datetimeFigureOut">
              <a:rPr lang="en-US"/>
              <a:t>11/19/19</a:t>
            </a:fld>
            <a:endParaRPr/>
          </a:p>
        </p:txBody>
      </p:sp>
      <p:sp>
        <p:nvSpPr>
          <p:cNvPr id="4" name="Footer Placeholder 3"/>
          <p:cNvSpPr>
            <a:spLocks noGrp="1"/>
          </p:cNvSpPr>
          <p:nvPr>
            <p:ph type="ftr" sz="quarter" idx="2"/>
          </p:nvPr>
        </p:nvSpPr>
        <p:spPr>
          <a:xfrm>
            <a:off x="1" y="9517548"/>
            <a:ext cx="2984871" cy="502755"/>
          </a:xfrm>
          <a:prstGeom prst="rect">
            <a:avLst/>
          </a:prstGeom>
        </p:spPr>
        <p:txBody>
          <a:bodyPr vert="horz" lIns="96591" tIns="48296" rIns="96591" bIns="48296" rtlCol="0" anchor="b"/>
          <a:lstStyle>
            <a:lvl1pPr algn="l">
              <a:defRPr sz="1300"/>
            </a:lvl1pPr>
          </a:lstStyle>
          <a:p>
            <a:endParaRPr/>
          </a:p>
        </p:txBody>
      </p:sp>
      <p:sp>
        <p:nvSpPr>
          <p:cNvPr id="5" name="Slide Number Placeholder 4"/>
          <p:cNvSpPr>
            <a:spLocks noGrp="1"/>
          </p:cNvSpPr>
          <p:nvPr>
            <p:ph type="sldNum" sz="quarter" idx="3"/>
          </p:nvPr>
        </p:nvSpPr>
        <p:spPr>
          <a:xfrm>
            <a:off x="3901700" y="9517548"/>
            <a:ext cx="2984871" cy="502755"/>
          </a:xfrm>
          <a:prstGeom prst="rect">
            <a:avLst/>
          </a:prstGeom>
        </p:spPr>
        <p:txBody>
          <a:bodyPr vert="horz" lIns="96591" tIns="48296" rIns="96591" bIns="48296" rtlCol="0" anchor="b"/>
          <a:lstStyle>
            <a:lvl1pPr algn="r">
              <a:defRPr sz="13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4871" cy="502756"/>
          </a:xfrm>
          <a:prstGeom prst="rect">
            <a:avLst/>
          </a:prstGeom>
        </p:spPr>
        <p:txBody>
          <a:bodyPr vert="horz" lIns="96591" tIns="48296" rIns="96591" bIns="48296" rtlCol="0"/>
          <a:lstStyle>
            <a:lvl1pPr algn="l">
              <a:defRPr sz="1300"/>
            </a:lvl1pPr>
          </a:lstStyle>
          <a:p>
            <a:endParaRPr/>
          </a:p>
        </p:txBody>
      </p:sp>
      <p:sp>
        <p:nvSpPr>
          <p:cNvPr id="3" name="Date Placeholder 2"/>
          <p:cNvSpPr>
            <a:spLocks noGrp="1"/>
          </p:cNvSpPr>
          <p:nvPr>
            <p:ph type="dt" idx="1"/>
          </p:nvPr>
        </p:nvSpPr>
        <p:spPr>
          <a:xfrm>
            <a:off x="3901700" y="2"/>
            <a:ext cx="2984871" cy="502756"/>
          </a:xfrm>
          <a:prstGeom prst="rect">
            <a:avLst/>
          </a:prstGeom>
        </p:spPr>
        <p:txBody>
          <a:bodyPr vert="horz" lIns="96591" tIns="48296" rIns="96591" bIns="48296" rtlCol="0"/>
          <a:lstStyle>
            <a:lvl1pPr algn="r">
              <a:defRPr sz="1300"/>
            </a:lvl1pPr>
          </a:lstStyle>
          <a:p>
            <a:fld id="{2D50CD79-FC16-4410-AB61-17F26E6D3BC8}" type="datetimeFigureOut">
              <a:rPr lang="en-US"/>
              <a:t>11/19/19</a:t>
            </a:fld>
            <a:endParaRPr/>
          </a:p>
        </p:txBody>
      </p:sp>
      <p:sp>
        <p:nvSpPr>
          <p:cNvPr id="4" name="Slide Image Placeholder 3"/>
          <p:cNvSpPr>
            <a:spLocks noGrp="1" noRot="1" noChangeAspect="1"/>
          </p:cNvSpPr>
          <p:nvPr>
            <p:ph type="sldImg" idx="2"/>
          </p:nvPr>
        </p:nvSpPr>
        <p:spPr>
          <a:xfrm>
            <a:off x="436563" y="1250950"/>
            <a:ext cx="6015037" cy="3384550"/>
          </a:xfrm>
          <a:prstGeom prst="rect">
            <a:avLst/>
          </a:prstGeom>
          <a:noFill/>
          <a:ln w="12700">
            <a:solidFill>
              <a:prstClr val="black"/>
            </a:solidFill>
          </a:ln>
        </p:spPr>
        <p:txBody>
          <a:bodyPr vert="horz" lIns="96591" tIns="48296" rIns="96591" bIns="48296" rtlCol="0" anchor="ctr"/>
          <a:lstStyle/>
          <a:p>
            <a:endParaRPr/>
          </a:p>
        </p:txBody>
      </p:sp>
      <p:sp>
        <p:nvSpPr>
          <p:cNvPr id="5" name="Notes Placeholder 4"/>
          <p:cNvSpPr>
            <a:spLocks noGrp="1"/>
          </p:cNvSpPr>
          <p:nvPr>
            <p:ph type="body" sz="quarter" idx="3"/>
          </p:nvPr>
        </p:nvSpPr>
        <p:spPr>
          <a:xfrm>
            <a:off x="688817" y="4822271"/>
            <a:ext cx="5510530" cy="3945494"/>
          </a:xfrm>
          <a:prstGeom prst="rect">
            <a:avLst/>
          </a:prstGeom>
        </p:spPr>
        <p:txBody>
          <a:bodyPr vert="horz" lIns="96591" tIns="48296" rIns="96591" bIns="48296"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1" y="9517548"/>
            <a:ext cx="2984871" cy="502755"/>
          </a:xfrm>
          <a:prstGeom prst="rect">
            <a:avLst/>
          </a:prstGeom>
        </p:spPr>
        <p:txBody>
          <a:bodyPr vert="horz" lIns="96591" tIns="48296" rIns="96591" bIns="48296" rtlCol="0" anchor="b"/>
          <a:lstStyle>
            <a:lvl1pPr algn="l">
              <a:defRPr sz="1300"/>
            </a:lvl1pPr>
          </a:lstStyle>
          <a:p>
            <a:endParaRPr/>
          </a:p>
        </p:txBody>
      </p:sp>
      <p:sp>
        <p:nvSpPr>
          <p:cNvPr id="7" name="Slide Number Placeholder 6"/>
          <p:cNvSpPr>
            <a:spLocks noGrp="1"/>
          </p:cNvSpPr>
          <p:nvPr>
            <p:ph type="sldNum" sz="quarter" idx="5"/>
          </p:nvPr>
        </p:nvSpPr>
        <p:spPr>
          <a:xfrm>
            <a:off x="3901700" y="9517548"/>
            <a:ext cx="2984871" cy="502755"/>
          </a:xfrm>
          <a:prstGeom prst="rect">
            <a:avLst/>
          </a:prstGeom>
        </p:spPr>
        <p:txBody>
          <a:bodyPr vert="horz" lIns="96591" tIns="48296" rIns="96591" bIns="48296" rtlCol="0" anchor="b"/>
          <a:lstStyle>
            <a:lvl1pPr algn="r">
              <a:defRPr sz="13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A3C37BE-C303-496D-B5CD-85F2937540FC}" type="slidenum">
              <a:rPr lang="en-GB" smtClean="0"/>
              <a:t>2</a:t>
            </a:fld>
            <a:endParaRPr lang="en-GB"/>
          </a:p>
        </p:txBody>
      </p:sp>
    </p:spTree>
    <p:extLst>
      <p:ext uri="{BB962C8B-B14F-4D97-AF65-F5344CB8AC3E}">
        <p14:creationId xmlns:p14="http://schemas.microsoft.com/office/powerpoint/2010/main" val="2638583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A3C37BE-C303-496D-B5CD-85F2937540FC}" type="slidenum">
              <a:rPr lang="en-GB" smtClean="0"/>
              <a:t>3</a:t>
            </a:fld>
            <a:endParaRPr lang="en-GB"/>
          </a:p>
        </p:txBody>
      </p:sp>
    </p:spTree>
    <p:extLst>
      <p:ext uri="{BB962C8B-B14F-4D97-AF65-F5344CB8AC3E}">
        <p14:creationId xmlns:p14="http://schemas.microsoft.com/office/powerpoint/2010/main" val="876505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A3C37BE-C303-496D-B5CD-85F2937540FC}" type="slidenum">
              <a:rPr lang="en-GB" smtClean="0"/>
              <a:t>4</a:t>
            </a:fld>
            <a:endParaRPr lang="en-GB"/>
          </a:p>
        </p:txBody>
      </p:sp>
    </p:spTree>
    <p:extLst>
      <p:ext uri="{BB962C8B-B14F-4D97-AF65-F5344CB8AC3E}">
        <p14:creationId xmlns:p14="http://schemas.microsoft.com/office/powerpoint/2010/main" val="2979957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A3C37BE-C303-496D-B5CD-85F2937540FC}" type="slidenum">
              <a:rPr lang="en-GB" smtClean="0"/>
              <a:t>5</a:t>
            </a:fld>
            <a:endParaRPr lang="en-GB"/>
          </a:p>
        </p:txBody>
      </p:sp>
    </p:spTree>
    <p:extLst>
      <p:ext uri="{BB962C8B-B14F-4D97-AF65-F5344CB8AC3E}">
        <p14:creationId xmlns:p14="http://schemas.microsoft.com/office/powerpoint/2010/main" val="2160696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A3C37BE-C303-496D-B5CD-85F2937540FC}" type="slidenum">
              <a:rPr lang="en-GB" smtClean="0"/>
              <a:t>7</a:t>
            </a:fld>
            <a:endParaRPr lang="en-GB"/>
          </a:p>
        </p:txBody>
      </p:sp>
    </p:spTree>
    <p:extLst>
      <p:ext uri="{BB962C8B-B14F-4D97-AF65-F5344CB8AC3E}">
        <p14:creationId xmlns:p14="http://schemas.microsoft.com/office/powerpoint/2010/main" val="1124416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A3C37BE-C303-496D-B5CD-85F2937540FC}" type="slidenum">
              <a:rPr lang="en-GB" smtClean="0"/>
              <a:t>8</a:t>
            </a:fld>
            <a:endParaRPr lang="en-GB"/>
          </a:p>
        </p:txBody>
      </p:sp>
    </p:spTree>
    <p:extLst>
      <p:ext uri="{BB962C8B-B14F-4D97-AF65-F5344CB8AC3E}">
        <p14:creationId xmlns:p14="http://schemas.microsoft.com/office/powerpoint/2010/main" val="1821433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A3C37BE-C303-496D-B5CD-85F2937540FC}" type="slidenum">
              <a:rPr lang="en-GB" smtClean="0"/>
              <a:t>9</a:t>
            </a:fld>
            <a:endParaRPr lang="en-GB"/>
          </a:p>
        </p:txBody>
      </p:sp>
    </p:spTree>
    <p:extLst>
      <p:ext uri="{BB962C8B-B14F-4D97-AF65-F5344CB8AC3E}">
        <p14:creationId xmlns:p14="http://schemas.microsoft.com/office/powerpoint/2010/main" val="926512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A3C37BE-C303-496D-B5CD-85F2937540FC}" type="slidenum">
              <a:rPr lang="en-GB" smtClean="0"/>
              <a:t>11</a:t>
            </a:fld>
            <a:endParaRPr lang="en-GB"/>
          </a:p>
        </p:txBody>
      </p:sp>
    </p:spTree>
    <p:extLst>
      <p:ext uri="{BB962C8B-B14F-4D97-AF65-F5344CB8AC3E}">
        <p14:creationId xmlns:p14="http://schemas.microsoft.com/office/powerpoint/2010/main" val="336121145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11/19/19</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11/19/19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11/19/19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11/19/19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11/19/19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720" y="5458265"/>
            <a:ext cx="1801080" cy="1080648"/>
          </a:xfrm>
          <a:prstGeom prst="rect">
            <a:avLst/>
          </a:prstGeom>
        </p:spPr>
      </p:pic>
    </p:spTree>
    <p:extLst>
      <p:ext uri="{BB962C8B-B14F-4D97-AF65-F5344CB8AC3E}">
        <p14:creationId xmlns:p14="http://schemas.microsoft.com/office/powerpoint/2010/main" val="37868768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11/19/19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11/19/19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11/19/19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11/19/19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11/19/19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11/19/19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11/19/19</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ubmed/29650210"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ncbi.nlm.nih.gov/pubmed/2871473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58906" y="2292093"/>
            <a:ext cx="7658100" cy="2219691"/>
          </a:xfrm>
        </p:spPr>
        <p:txBody>
          <a:bodyPr anchor="ctr">
            <a:normAutofit/>
          </a:bodyPr>
          <a:lstStyle/>
          <a:p>
            <a:r>
              <a:rPr lang="en-US" sz="4000" dirty="0"/>
              <a:t>A MATTER OF LIFE &amp; BREATH</a:t>
            </a:r>
            <a:br>
              <a:rPr lang="en-US" sz="4000" dirty="0"/>
            </a:br>
            <a:endParaRPr lang="en-US" sz="4000" dirty="0"/>
          </a:p>
        </p:txBody>
      </p:sp>
      <p:sp>
        <p:nvSpPr>
          <p:cNvPr id="7" name="Subtitle 6"/>
          <p:cNvSpPr>
            <a:spLocks noGrp="1"/>
          </p:cNvSpPr>
          <p:nvPr>
            <p:ph type="subTitle" idx="1"/>
          </p:nvPr>
        </p:nvSpPr>
        <p:spPr>
          <a:xfrm>
            <a:off x="658906" y="4511784"/>
            <a:ext cx="5251076" cy="955565"/>
          </a:xfrm>
        </p:spPr>
        <p:txBody>
          <a:bodyPr/>
          <a:lstStyle/>
          <a:p>
            <a:r>
              <a:rPr lang="en-US" dirty="0"/>
              <a:t>Anji Gopal</a:t>
            </a:r>
          </a:p>
          <a:p>
            <a:r>
              <a:rPr lang="en-US" sz="1400" dirty="0"/>
              <a:t>Osteopath, NHS MSK Clinician, Yoga Teacher and Educator</a:t>
            </a:r>
          </a:p>
        </p:txBody>
      </p:sp>
      <p:pic>
        <p:nvPicPr>
          <p:cNvPr id="3" name="Picture Placeholder 2"/>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8587325" y="1324698"/>
            <a:ext cx="3000798" cy="4208604"/>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8459" y="4266394"/>
            <a:ext cx="2001592" cy="1200955"/>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C7354B-4EC5-BA44-AC87-FCAFBFB92044}"/>
              </a:ext>
            </a:extLst>
          </p:cNvPr>
          <p:cNvSpPr/>
          <p:nvPr/>
        </p:nvSpPr>
        <p:spPr>
          <a:xfrm>
            <a:off x="0" y="0"/>
            <a:ext cx="1212839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1D7E604-0430-3C4E-A1BB-DC004304BA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981" y="-447262"/>
            <a:ext cx="12016409" cy="9285408"/>
          </a:xfrm>
        </p:spPr>
      </p:pic>
    </p:spTree>
    <p:extLst>
      <p:ext uri="{BB962C8B-B14F-4D97-AF65-F5344CB8AC3E}">
        <p14:creationId xmlns:p14="http://schemas.microsoft.com/office/powerpoint/2010/main" val="142206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04900" y="76200"/>
            <a:ext cx="9980682" cy="1096962"/>
          </a:xfrm>
          <a:prstGeom prst="rect">
            <a:avLst/>
          </a:prstGeom>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US" dirty="0"/>
              <a:t>References</a:t>
            </a:r>
          </a:p>
        </p:txBody>
      </p:sp>
      <p:sp>
        <p:nvSpPr>
          <p:cNvPr id="4" name="TextBox 3"/>
          <p:cNvSpPr txBox="1"/>
          <p:nvPr/>
        </p:nvSpPr>
        <p:spPr>
          <a:xfrm>
            <a:off x="1104900" y="1355670"/>
            <a:ext cx="9980682" cy="4678204"/>
          </a:xfrm>
          <a:prstGeom prst="rect">
            <a:avLst/>
          </a:prstGeom>
          <a:noFill/>
        </p:spPr>
        <p:txBody>
          <a:bodyPr wrap="square" rtlCol="0">
            <a:spAutoFit/>
          </a:bodyPr>
          <a:lstStyle/>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GB" sz="1400" dirty="0"/>
              <a:t>Doll, (2016) Mindful Attention to Breath Regulates Emotions via Increased Amygdala-Prefrontal Cortex Connectivity. </a:t>
            </a:r>
            <a:r>
              <a:rPr lang="en-GB" sz="1400" i="1" dirty="0" err="1"/>
              <a:t>NeuroImage</a:t>
            </a:r>
            <a:r>
              <a:rPr lang="en-GB" sz="1400" dirty="0"/>
              <a:t>, Vol. 134, pages 305–313</a:t>
            </a: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cs typeface="Arial" panose="020B0604020202020204" pitchFamily="34" charset="0"/>
              </a:rPr>
              <a:t>Gard T et al (2014) Potential self-regulatory mechanisms of yoga for psychological health, </a:t>
            </a:r>
            <a:r>
              <a:rPr lang="en-US" sz="1400" i="1" dirty="0">
                <a:cs typeface="Arial" panose="020B0604020202020204" pitchFamily="34" charset="0"/>
              </a:rPr>
              <a:t>Frontiers in Human Neuroscience      </a:t>
            </a:r>
          </a:p>
          <a:p>
            <a:pPr marL="285750" indent="-285750">
              <a:buFont typeface="Arial" panose="020B0604020202020204" pitchFamily="34" charset="0"/>
              <a:buChar char="•"/>
            </a:pPr>
            <a:r>
              <a:rPr lang="en-GB" sz="1400" dirty="0" err="1">
                <a:cs typeface="Arial" panose="020B0604020202020204" pitchFamily="34" charset="0"/>
              </a:rPr>
              <a:t>Gerbarg</a:t>
            </a:r>
            <a:r>
              <a:rPr lang="en-GB" sz="1400" dirty="0">
                <a:cs typeface="Arial" panose="020B0604020202020204" pitchFamily="34" charset="0"/>
              </a:rPr>
              <a:t> &amp; Streeter (2017) Iyengar yoga and Coherent Breathing, </a:t>
            </a:r>
            <a:r>
              <a:rPr lang="en-GB" sz="1400" i="1" dirty="0">
                <a:cs typeface="Arial" panose="020B0604020202020204" pitchFamily="34" charset="0"/>
              </a:rPr>
              <a:t>Journal of Alternative &amp; Complementary Medicine</a:t>
            </a:r>
            <a:r>
              <a:rPr lang="en-GB" sz="1400" dirty="0">
                <a:cs typeface="Arial" panose="020B0604020202020204" pitchFamily="34" charset="0"/>
              </a:rPr>
              <a:t>, 23,3 p201-207</a:t>
            </a:r>
          </a:p>
          <a:p>
            <a:pPr marL="285750" indent="-285750">
              <a:buFont typeface="Arial" panose="020B0604020202020204" pitchFamily="34" charset="0"/>
              <a:buChar char="•"/>
            </a:pPr>
            <a:r>
              <a:rPr lang="en-GB" sz="1400" dirty="0" err="1"/>
              <a:t>Jerath</a:t>
            </a:r>
            <a:r>
              <a:rPr lang="en-GB" sz="1400" dirty="0"/>
              <a:t> et al. (2015) Self-Regulation of Breathing as a Primary Treatment for Anxiety. </a:t>
            </a:r>
            <a:r>
              <a:rPr lang="en-GB" sz="1400" i="1" dirty="0"/>
              <a:t>Applied Psychophysiology and Biofeedback</a:t>
            </a:r>
            <a:r>
              <a:rPr lang="en-GB" sz="1400" dirty="0"/>
              <a:t>, Vol. 40, No. 2, pages 107–115</a:t>
            </a:r>
          </a:p>
          <a:p>
            <a:pPr marL="285750" indent="-285750">
              <a:buFont typeface="Arial" panose="020B0604020202020204" pitchFamily="34" charset="0"/>
              <a:buChar char="•"/>
            </a:pPr>
            <a:r>
              <a:rPr lang="en-GB" sz="1400" dirty="0">
                <a:cs typeface="Arial" panose="020B0604020202020204" pitchFamily="34" charset="0"/>
              </a:rPr>
              <a:t>Kaminsky et al. (2017) Effect of Yoga Breathing (Pranayama) on Exercise Tolerance in Patients with Chronic Obstructive Pulmonary Disease: A Randomized, Controlled Trial </a:t>
            </a:r>
            <a:r>
              <a:rPr lang="en-GB" sz="1400" i="1" dirty="0">
                <a:cs typeface="Arial" panose="020B0604020202020204" pitchFamily="34" charset="0"/>
                <a:hlinkClick r:id="rId4" tooltip="Journal of alternative and complementary medicine (New York, N.Y.).">
                  <a:extLst>
                    <a:ext uri="{A12FA001-AC4F-418D-AE19-62706E023703}">
                      <ahyp:hlinkClr xmlns:ahyp="http://schemas.microsoft.com/office/drawing/2018/hyperlinkcolor" val="tx"/>
                    </a:ext>
                  </a:extLst>
                </a:hlinkClick>
              </a:rPr>
              <a:t>J </a:t>
            </a:r>
            <a:r>
              <a:rPr lang="en-GB" sz="1400" i="1" dirty="0" err="1">
                <a:cs typeface="Arial" panose="020B0604020202020204" pitchFamily="34" charset="0"/>
                <a:hlinkClick r:id="rId4" tooltip="Journal of alternative and complementary medicine (New York, N.Y.).">
                  <a:extLst>
                    <a:ext uri="{A12FA001-AC4F-418D-AE19-62706E023703}">
                      <ahyp:hlinkClr xmlns:ahyp="http://schemas.microsoft.com/office/drawing/2018/hyperlinkcolor" val="tx"/>
                    </a:ext>
                  </a:extLst>
                </a:hlinkClick>
              </a:rPr>
              <a:t>Altern</a:t>
            </a:r>
            <a:r>
              <a:rPr lang="en-GB" sz="1400" i="1" dirty="0">
                <a:cs typeface="Arial" panose="020B0604020202020204" pitchFamily="34" charset="0"/>
                <a:hlinkClick r:id="rId4" tooltip="Journal of alternative and complementary medicine (New York, N.Y.).">
                  <a:extLst>
                    <a:ext uri="{A12FA001-AC4F-418D-AE19-62706E023703}">
                      <ahyp:hlinkClr xmlns:ahyp="http://schemas.microsoft.com/office/drawing/2018/hyperlinkcolor" val="tx"/>
                    </a:ext>
                  </a:extLst>
                </a:hlinkClick>
              </a:rPr>
              <a:t> Complement Med.</a:t>
            </a:r>
            <a:r>
              <a:rPr lang="en-GB" sz="1400" i="1" dirty="0">
                <a:cs typeface="Arial" panose="020B0604020202020204" pitchFamily="34" charset="0"/>
              </a:rPr>
              <a:t> </a:t>
            </a:r>
            <a:r>
              <a:rPr lang="en-GB" sz="1400" dirty="0">
                <a:cs typeface="Arial" panose="020B0604020202020204" pitchFamily="34" charset="0"/>
              </a:rPr>
              <a:t>23(9):696-704. </a:t>
            </a:r>
          </a:p>
          <a:p>
            <a:pPr marL="285750" indent="-285750">
              <a:buFont typeface="Arial" panose="020B0604020202020204" pitchFamily="34" charset="0"/>
              <a:buChar char="•"/>
            </a:pPr>
            <a:r>
              <a:rPr lang="en-GB" sz="1400" dirty="0">
                <a:cs typeface="Arial" panose="020B0604020202020204" pitchFamily="34" charset="0"/>
              </a:rPr>
              <a:t>Patel, 1973, 1975 and more.  The Effect of Yoga and Biofeedback on the management of Hypertension.  </a:t>
            </a:r>
            <a:r>
              <a:rPr lang="en-GB" sz="1400" i="1" dirty="0">
                <a:cs typeface="Arial" panose="020B0604020202020204" pitchFamily="34" charset="0"/>
              </a:rPr>
              <a:t>The Lancet</a:t>
            </a:r>
          </a:p>
          <a:p>
            <a:pPr marL="285750" indent="-285750">
              <a:buFont typeface="Arial" panose="020B0604020202020204" pitchFamily="34" charset="0"/>
              <a:buChar char="•"/>
            </a:pPr>
            <a:r>
              <a:rPr lang="en-GB" sz="1400" dirty="0"/>
              <a:t>Tsai et al.(2015) Efficacy of Paced Breathing for Insomnia: Enhances Vagal Activity and Improves Sleep Quality. </a:t>
            </a:r>
            <a:r>
              <a:rPr lang="en-GB" sz="1400" i="1" dirty="0"/>
              <a:t>Psychophysiology</a:t>
            </a:r>
            <a:r>
              <a:rPr lang="en-GB" sz="1400" dirty="0"/>
              <a:t>, Vol. 52, No. 3; pages 388–396</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FURTHER READING: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Breathing Book, Donna Farhi,1996, Holt</a:t>
            </a:r>
          </a:p>
          <a:p>
            <a:r>
              <a:rPr lang="en-GB" sz="1400" dirty="0">
                <a:latin typeface="Arial" panose="020B0604020202020204" pitchFamily="34" charset="0"/>
                <a:cs typeface="Arial" panose="020B0604020202020204" pitchFamily="34" charset="0"/>
              </a:rPr>
              <a:t>The Yoga of Breath, Richard Rosen, 2002, Shambala</a:t>
            </a:r>
          </a:p>
          <a:p>
            <a:pPr marL="285750" indent="-285750">
              <a:buFont typeface="Arial" panose="020B0604020202020204" pitchFamily="34" charset="0"/>
              <a:buChar char="•"/>
            </a:pPr>
            <a:endParaRPr lang="en-GB" dirty="0">
              <a:latin typeface="Candara" panose="020E0502030303020204" pitchFamily="34" charset="0"/>
            </a:endParaRPr>
          </a:p>
        </p:txBody>
      </p:sp>
    </p:spTree>
    <p:extLst>
      <p:ext uri="{BB962C8B-B14F-4D97-AF65-F5344CB8AC3E}">
        <p14:creationId xmlns:p14="http://schemas.microsoft.com/office/powerpoint/2010/main" val="52830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7833EC-E809-4ED5-B71D-0206A9CACD6E}"/>
              </a:ext>
            </a:extLst>
          </p:cNvPr>
          <p:cNvSpPr txBox="1"/>
          <p:nvPr/>
        </p:nvSpPr>
        <p:spPr>
          <a:xfrm>
            <a:off x="38100" y="73958"/>
            <a:ext cx="12115800" cy="6555641"/>
          </a:xfrm>
          <a:prstGeom prst="rect">
            <a:avLst/>
          </a:prstGeom>
          <a:solidFill>
            <a:schemeClr val="accent3">
              <a:lumMod val="60000"/>
              <a:lumOff val="40000"/>
            </a:schemeClr>
          </a:solidFill>
        </p:spPr>
        <p:txBody>
          <a:bodyPr wrap="square" rtlCol="0">
            <a:spAutoFit/>
          </a:bodyPr>
          <a:lstStyle/>
          <a:p>
            <a:pPr algn="ctr"/>
            <a:r>
              <a:rPr lang="en-US" sz="2400" b="1" dirty="0">
                <a:solidFill>
                  <a:schemeClr val="bg1"/>
                </a:solidFill>
              </a:rPr>
              <a:t>The Colloquy of the Vital Breaths </a:t>
            </a:r>
          </a:p>
          <a:p>
            <a:pPr algn="ctr"/>
            <a:endParaRPr lang="en-US" dirty="0">
              <a:solidFill>
                <a:schemeClr val="bg1"/>
              </a:solidFill>
            </a:endParaRPr>
          </a:p>
          <a:p>
            <a:pPr algn="ctr"/>
            <a:r>
              <a:rPr lang="en-US" dirty="0">
                <a:solidFill>
                  <a:schemeClr val="bg1"/>
                </a:solidFill>
              </a:rPr>
              <a:t>Once upon a time, Tongue, Eye, Ear, Mind and Breath were arguing about who was the best amongst them.  </a:t>
            </a:r>
          </a:p>
          <a:p>
            <a:pPr algn="ctr"/>
            <a:r>
              <a:rPr lang="en-US" dirty="0">
                <a:solidFill>
                  <a:schemeClr val="bg1"/>
                </a:solidFill>
              </a:rPr>
              <a:t>They appealed to their father, </a:t>
            </a:r>
            <a:r>
              <a:rPr lang="en-US" dirty="0" err="1">
                <a:solidFill>
                  <a:schemeClr val="bg1"/>
                </a:solidFill>
              </a:rPr>
              <a:t>Prajapti</a:t>
            </a:r>
            <a:r>
              <a:rPr lang="en-US" dirty="0">
                <a:solidFill>
                  <a:schemeClr val="bg1"/>
                </a:solidFill>
              </a:rPr>
              <a:t>, the Lord-of-Creation, for his opinion.  </a:t>
            </a:r>
          </a:p>
          <a:p>
            <a:pPr algn="ctr"/>
            <a:r>
              <a:rPr lang="en-US" dirty="0">
                <a:solidFill>
                  <a:schemeClr val="bg1"/>
                </a:solidFill>
              </a:rPr>
              <a:t>Prajapati said ‘He by whose departure the body seems worse than worst, he is the best of you’. </a:t>
            </a:r>
          </a:p>
          <a:p>
            <a:pPr algn="ctr"/>
            <a:endParaRPr lang="en-US" dirty="0">
              <a:solidFill>
                <a:schemeClr val="bg1"/>
              </a:solidFill>
            </a:endParaRPr>
          </a:p>
          <a:p>
            <a:pPr algn="ctr"/>
            <a:r>
              <a:rPr lang="en-US" dirty="0">
                <a:solidFill>
                  <a:schemeClr val="bg1"/>
                </a:solidFill>
              </a:rPr>
              <a:t>First Tongue left for a year, and on his return asked ‘How have you been able to live without me?’  The others replied ‘like mute people, not speaking’, yet they were able to see, hear, think and breathe just fine.  </a:t>
            </a:r>
          </a:p>
          <a:p>
            <a:pPr algn="ctr"/>
            <a:r>
              <a:rPr lang="en-US" dirty="0">
                <a:solidFill>
                  <a:schemeClr val="bg1"/>
                </a:solidFill>
              </a:rPr>
              <a:t>Then Eye left for an year.  ‘How have you been able to live without me ?’  The others replied ‘Like blind people, not seeing’, yet they were able to talk, hear, think and breathe just fine.  </a:t>
            </a:r>
          </a:p>
          <a:p>
            <a:pPr algn="ctr"/>
            <a:r>
              <a:rPr lang="en-US" dirty="0">
                <a:solidFill>
                  <a:schemeClr val="bg1"/>
                </a:solidFill>
              </a:rPr>
              <a:t>Next Ear left for a year.  ‘How have you been able to live without me?’  The others replied ‘Like deaf people, not hearing’, yet they were able to talk, see, think and breathe just fine.  </a:t>
            </a:r>
          </a:p>
          <a:p>
            <a:pPr algn="ctr"/>
            <a:r>
              <a:rPr lang="en-US" dirty="0">
                <a:solidFill>
                  <a:schemeClr val="bg1"/>
                </a:solidFill>
              </a:rPr>
              <a:t>Then Mind left for an year.  ‘How have you been able to live without me ?’  The others replied ‘Like children whose mind is not yet formed’, yet they were able to talk, see, hear and breathe just fine.  </a:t>
            </a:r>
          </a:p>
          <a:p>
            <a:pPr algn="ctr"/>
            <a:endParaRPr lang="en-US" dirty="0">
              <a:solidFill>
                <a:schemeClr val="bg1"/>
              </a:solidFill>
            </a:endParaRPr>
          </a:p>
          <a:p>
            <a:pPr algn="ctr"/>
            <a:r>
              <a:rPr lang="en-US" dirty="0">
                <a:solidFill>
                  <a:schemeClr val="bg1"/>
                </a:solidFill>
              </a:rPr>
              <a:t>Finally, as Breath got ready to go, she ripped at the other breaths, ‘as a horse, going to start, might tear up the pegs to which it is tethered’.  The others realized immediately that they couldn’t live without Breath.  </a:t>
            </a:r>
          </a:p>
          <a:p>
            <a:pPr algn="ctr"/>
            <a:r>
              <a:rPr lang="en-US" dirty="0">
                <a:solidFill>
                  <a:schemeClr val="bg1"/>
                </a:solidFill>
              </a:rPr>
              <a:t>‘Madam’ they cried, ‘thou art the best among us.  Do not depart from us !’</a:t>
            </a:r>
          </a:p>
          <a:p>
            <a:pPr algn="ctr"/>
            <a:endParaRPr lang="en-US" dirty="0">
              <a:solidFill>
                <a:schemeClr val="bg1"/>
              </a:solidFill>
            </a:endParaRPr>
          </a:p>
          <a:p>
            <a:pPr algn="ctr"/>
            <a:r>
              <a:rPr lang="en-US" dirty="0">
                <a:solidFill>
                  <a:schemeClr val="bg1"/>
                </a:solidFill>
              </a:rPr>
              <a:t>And so, the parable concludes, people don’t call these five the Vital Tongues, the Vital Eyes, the Vital Ears, or the Vital Mind, but the Vital breath (Prana), for the Vital Breath is all these. </a:t>
            </a:r>
          </a:p>
          <a:p>
            <a:pPr algn="ctr"/>
            <a:endParaRPr lang="en-US" dirty="0">
              <a:solidFill>
                <a:schemeClr val="bg1"/>
              </a:solidFill>
            </a:endParaRPr>
          </a:p>
          <a:p>
            <a:pPr algn="ctr"/>
            <a:r>
              <a:rPr lang="en-US" i="1" dirty="0" err="1">
                <a:solidFill>
                  <a:schemeClr val="bg1"/>
                </a:solidFill>
              </a:rPr>
              <a:t>Chandogya</a:t>
            </a:r>
            <a:r>
              <a:rPr lang="en-US" i="1" dirty="0">
                <a:solidFill>
                  <a:schemeClr val="bg1"/>
                </a:solidFill>
              </a:rPr>
              <a:t> </a:t>
            </a:r>
            <a:r>
              <a:rPr lang="en-US" i="1" dirty="0" err="1">
                <a:solidFill>
                  <a:schemeClr val="bg1"/>
                </a:solidFill>
              </a:rPr>
              <a:t>Upanisad</a:t>
            </a:r>
            <a:r>
              <a:rPr lang="en-US" i="1" dirty="0">
                <a:solidFill>
                  <a:schemeClr val="bg1"/>
                </a:solidFill>
              </a:rPr>
              <a:t>, (c700BCE) translated by Robert Ernest Hume</a:t>
            </a:r>
          </a:p>
        </p:txBody>
      </p:sp>
    </p:spTree>
    <p:extLst>
      <p:ext uri="{BB962C8B-B14F-4D97-AF65-F5344CB8AC3E}">
        <p14:creationId xmlns:p14="http://schemas.microsoft.com/office/powerpoint/2010/main" val="328931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Topics for today</a:t>
            </a:r>
          </a:p>
        </p:txBody>
      </p:sp>
      <p:sp>
        <p:nvSpPr>
          <p:cNvPr id="14" name="Content Placeholder 13"/>
          <p:cNvSpPr>
            <a:spLocks noGrp="1"/>
          </p:cNvSpPr>
          <p:nvPr>
            <p:ph idx="1"/>
          </p:nvPr>
        </p:nvSpPr>
        <p:spPr>
          <a:xfrm>
            <a:off x="1104900" y="1600200"/>
            <a:ext cx="9982200" cy="3697941"/>
          </a:xfrm>
        </p:spPr>
        <p:txBody>
          <a:bodyPr>
            <a:normAutofit/>
          </a:bodyPr>
          <a:lstStyle/>
          <a:p>
            <a:r>
              <a:rPr lang="en-US" dirty="0">
                <a:latin typeface="Candara" panose="020E0502030303020204" pitchFamily="34" charset="0"/>
              </a:rPr>
              <a:t>Intro</a:t>
            </a:r>
          </a:p>
          <a:p>
            <a:r>
              <a:rPr lang="en-US" dirty="0">
                <a:latin typeface="Candara" panose="020E0502030303020204" pitchFamily="34" charset="0"/>
              </a:rPr>
              <a:t>How you breathe matters</a:t>
            </a:r>
          </a:p>
          <a:p>
            <a:r>
              <a:rPr lang="en-US" dirty="0">
                <a:latin typeface="Candara" panose="020E0502030303020204" pitchFamily="34" charset="0"/>
              </a:rPr>
              <a:t>Yoga &amp; Pranayama</a:t>
            </a:r>
          </a:p>
          <a:p>
            <a:r>
              <a:rPr lang="en-US" dirty="0">
                <a:latin typeface="Candara" panose="020E0502030303020204" pitchFamily="34" charset="0"/>
              </a:rPr>
              <a:t>Anatomy of breathing</a:t>
            </a:r>
          </a:p>
          <a:p>
            <a:r>
              <a:rPr lang="en-US" dirty="0">
                <a:latin typeface="Candara" panose="020E0502030303020204" pitchFamily="34" charset="0"/>
              </a:rPr>
              <a:t>Practical</a:t>
            </a:r>
          </a:p>
          <a:p>
            <a:r>
              <a:rPr lang="en-US" dirty="0">
                <a:latin typeface="Candara" panose="020E0502030303020204" pitchFamily="34" charset="0"/>
              </a:rPr>
              <a:t>References</a:t>
            </a:r>
          </a:p>
          <a:p>
            <a:endParaRPr lang="en-US" dirty="0"/>
          </a:p>
        </p:txBody>
      </p:sp>
    </p:spTree>
    <p:extLst>
      <p:ext uri="{BB962C8B-B14F-4D97-AF65-F5344CB8AC3E}">
        <p14:creationId xmlns:p14="http://schemas.microsoft.com/office/powerpoint/2010/main" val="328354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Does HOW you breathe matter ? </a:t>
            </a:r>
          </a:p>
        </p:txBody>
      </p:sp>
      <p:graphicFrame>
        <p:nvGraphicFramePr>
          <p:cNvPr id="2" name="Diagram 1">
            <a:extLst>
              <a:ext uri="{FF2B5EF4-FFF2-40B4-BE49-F238E27FC236}">
                <a16:creationId xmlns:a16="http://schemas.microsoft.com/office/drawing/2014/main" id="{2A2977BE-7D01-4D4F-9409-45EEA354D974}"/>
              </a:ext>
            </a:extLst>
          </p:cNvPr>
          <p:cNvGraphicFramePr/>
          <p:nvPr>
            <p:extLst>
              <p:ext uri="{D42A27DB-BD31-4B8C-83A1-F6EECF244321}">
                <p14:modId xmlns:p14="http://schemas.microsoft.com/office/powerpoint/2010/main" val="1735930286"/>
              </p:ext>
            </p:extLst>
          </p:nvPr>
        </p:nvGraphicFramePr>
        <p:xfrm>
          <a:off x="1594970" y="1418664"/>
          <a:ext cx="8060018" cy="5056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009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 y="5975797"/>
            <a:ext cx="938527" cy="563116"/>
          </a:xfrm>
          <a:prstGeom prst="rect">
            <a:avLst/>
          </a:prstGeom>
        </p:spPr>
      </p:pic>
      <p:sp>
        <p:nvSpPr>
          <p:cNvPr id="2" name="Title 1"/>
          <p:cNvSpPr>
            <a:spLocks noGrp="1"/>
          </p:cNvSpPr>
          <p:nvPr>
            <p:ph type="title"/>
          </p:nvPr>
        </p:nvSpPr>
        <p:spPr/>
        <p:txBody>
          <a:bodyPr/>
          <a:lstStyle/>
          <a:p>
            <a:r>
              <a:rPr lang="en-US" dirty="0"/>
              <a:t>Pranayama</a:t>
            </a:r>
          </a:p>
        </p:txBody>
      </p:sp>
      <p:sp>
        <p:nvSpPr>
          <p:cNvPr id="3" name="TextBox 2"/>
          <p:cNvSpPr txBox="1"/>
          <p:nvPr/>
        </p:nvSpPr>
        <p:spPr>
          <a:xfrm>
            <a:off x="1104899" y="1604441"/>
            <a:ext cx="9914965" cy="3416320"/>
          </a:xfrm>
          <a:prstGeom prst="rect">
            <a:avLst/>
          </a:prstGeom>
          <a:noFill/>
        </p:spPr>
        <p:txBody>
          <a:bodyPr wrap="square" rtlCol="0">
            <a:spAutoFit/>
          </a:bodyPr>
          <a:lstStyle/>
          <a:p>
            <a:pPr marL="285750" indent="-285750">
              <a:buFont typeface="Arial" panose="020B0604020202020204" pitchFamily="34" charset="0"/>
              <a:buChar char="•"/>
            </a:pPr>
            <a:r>
              <a:rPr lang="en-GB" dirty="0"/>
              <a:t>One of the ‘8 limbs’ of Yoga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Prana (Vital Breath) Yama (Control)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Hundreds of techniques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MANY research studies on effects and mechanisms of change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Already used in healthcare: </a:t>
            </a:r>
          </a:p>
          <a:p>
            <a:pPr marL="742950" lvl="1" indent="-285750">
              <a:buFont typeface="Arial" panose="020B0604020202020204" pitchFamily="34" charset="0"/>
              <a:buChar char="•"/>
            </a:pPr>
            <a:r>
              <a:rPr lang="en-GB" dirty="0"/>
              <a:t>meditation / mindfulness / Autogenic Training / Progressive muscle relaxation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Contraindications ?</a:t>
            </a:r>
          </a:p>
        </p:txBody>
      </p:sp>
      <p:sp>
        <p:nvSpPr>
          <p:cNvPr id="6" name="AutoShape 8" descr="Image result for ancient yoga"/>
          <p:cNvSpPr>
            <a:spLocks noChangeAspect="1" noChangeArrowheads="1"/>
          </p:cNvSpPr>
          <p:nvPr/>
        </p:nvSpPr>
        <p:spPr bwMode="auto">
          <a:xfrm>
            <a:off x="155574" y="-1808315"/>
            <a:ext cx="1968647" cy="19686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92E626-E6C4-EB4E-829B-6D8719928C21}"/>
              </a:ext>
            </a:extLst>
          </p:cNvPr>
          <p:cNvSpPr/>
          <p:nvPr/>
        </p:nvSpPr>
        <p:spPr>
          <a:xfrm>
            <a:off x="63610" y="9397"/>
            <a:ext cx="12128390" cy="4045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simhasana">
            <a:extLst>
              <a:ext uri="{FF2B5EF4-FFF2-40B4-BE49-F238E27FC236}">
                <a16:creationId xmlns:a16="http://schemas.microsoft.com/office/drawing/2014/main" id="{21499761-D9DE-4038-9D12-F242D6B9F3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44"/>
          <a:stretch/>
        </p:blipFill>
        <p:spPr bwMode="auto">
          <a:xfrm rot="21448358">
            <a:off x="3322" y="64632"/>
            <a:ext cx="2783171" cy="41005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hramari pranayama">
            <a:extLst>
              <a:ext uri="{FF2B5EF4-FFF2-40B4-BE49-F238E27FC236}">
                <a16:creationId xmlns:a16="http://schemas.microsoft.com/office/drawing/2014/main" id="{1D9C59B5-B25C-4946-9973-2FDBF8069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3787" y="221394"/>
            <a:ext cx="4547119" cy="403126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2FB3B04-B5A4-7F4F-8556-A75F14940EC9}"/>
              </a:ext>
            </a:extLst>
          </p:cNvPr>
          <p:cNvSpPr/>
          <p:nvPr/>
        </p:nvSpPr>
        <p:spPr>
          <a:xfrm>
            <a:off x="2598118" y="16697"/>
            <a:ext cx="433422" cy="4045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5AF717-9CE3-B548-9589-058A5916E83A}"/>
              </a:ext>
            </a:extLst>
          </p:cNvPr>
          <p:cNvSpPr/>
          <p:nvPr/>
        </p:nvSpPr>
        <p:spPr>
          <a:xfrm rot="5400000">
            <a:off x="1806224" y="2083669"/>
            <a:ext cx="433422" cy="4045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Image result for pranayama">
            <a:extLst>
              <a:ext uri="{FF2B5EF4-FFF2-40B4-BE49-F238E27FC236}">
                <a16:creationId xmlns:a16="http://schemas.microsoft.com/office/drawing/2014/main" id="{BB1DDEAB-C4F4-46A9-9684-DDA7C4214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4653" y="4165241"/>
            <a:ext cx="5344972" cy="278419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89A92112-C45E-9349-9B7F-1A6579A6B979}"/>
              </a:ext>
            </a:extLst>
          </p:cNvPr>
          <p:cNvSpPr/>
          <p:nvPr/>
        </p:nvSpPr>
        <p:spPr>
          <a:xfrm>
            <a:off x="-73916" y="-1"/>
            <a:ext cx="322432" cy="3952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215726-80EE-0E47-AF69-7C74E43C0590}"/>
              </a:ext>
            </a:extLst>
          </p:cNvPr>
          <p:cNvSpPr/>
          <p:nvPr/>
        </p:nvSpPr>
        <p:spPr>
          <a:xfrm rot="5400000">
            <a:off x="1866945" y="-1959325"/>
            <a:ext cx="127221" cy="4045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pranayama">
            <a:extLst>
              <a:ext uri="{FF2B5EF4-FFF2-40B4-BE49-F238E27FC236}">
                <a16:creationId xmlns:a16="http://schemas.microsoft.com/office/drawing/2014/main" id="{3779ABEE-6FF2-485F-8FFE-7AC34EEF3C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5551" y="70354"/>
            <a:ext cx="3182354" cy="393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70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052D72-3AD0-7B4E-A65E-F9575CA89C29}"/>
              </a:ext>
            </a:extLst>
          </p:cNvPr>
          <p:cNvSpPr/>
          <p:nvPr/>
        </p:nvSpPr>
        <p:spPr>
          <a:xfrm>
            <a:off x="63610" y="9397"/>
            <a:ext cx="12128390" cy="4045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F99D927-26F1-4DB6-872C-990643B98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750" y="2952750"/>
            <a:ext cx="952500" cy="952500"/>
          </a:xfrm>
          <a:prstGeom prst="rect">
            <a:avLst/>
          </a:prstGeom>
        </p:spPr>
      </p:pic>
      <p:pic>
        <p:nvPicPr>
          <p:cNvPr id="9" name="Picture 8">
            <a:extLst>
              <a:ext uri="{FF2B5EF4-FFF2-40B4-BE49-F238E27FC236}">
                <a16:creationId xmlns:a16="http://schemas.microsoft.com/office/drawing/2014/main" id="{2DCD538D-72BC-49D8-97AE-1149DCE1E614}"/>
              </a:ext>
            </a:extLst>
          </p:cNvPr>
          <p:cNvPicPr>
            <a:picLocks noChangeAspect="1"/>
          </p:cNvPicPr>
          <p:nvPr/>
        </p:nvPicPr>
        <p:blipFill rotWithShape="1">
          <a:blip r:embed="rId4">
            <a:extLst>
              <a:ext uri="{28A0092B-C50C-407E-A947-70E740481C1C}">
                <a14:useLocalDpi xmlns:a14="http://schemas.microsoft.com/office/drawing/2010/main" val="0"/>
              </a:ext>
            </a:extLst>
          </a:blip>
          <a:srcRect l="3016"/>
          <a:stretch/>
        </p:blipFill>
        <p:spPr>
          <a:xfrm>
            <a:off x="-1" y="866691"/>
            <a:ext cx="7187979" cy="5558627"/>
          </a:xfrm>
          <a:prstGeom prst="rect">
            <a:avLst/>
          </a:prstGeom>
        </p:spPr>
      </p:pic>
      <p:pic>
        <p:nvPicPr>
          <p:cNvPr id="1034" name="Picture 10" descr="Image result for diaphragm and attachments">
            <a:extLst>
              <a:ext uri="{FF2B5EF4-FFF2-40B4-BE49-F238E27FC236}">
                <a16:creationId xmlns:a16="http://schemas.microsoft.com/office/drawing/2014/main" id="{4BBF7A91-1406-4D9B-9802-AFEDD8E9D2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8297" y="1025719"/>
            <a:ext cx="5352363" cy="468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8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48055E-1C82-434E-BBCC-010B94D1BA73}"/>
              </a:ext>
            </a:extLst>
          </p:cNvPr>
          <p:cNvSpPr/>
          <p:nvPr/>
        </p:nvSpPr>
        <p:spPr>
          <a:xfrm>
            <a:off x="0" y="0"/>
            <a:ext cx="1212839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Image result for core cylinder anatomy psoas">
            <a:extLst>
              <a:ext uri="{FF2B5EF4-FFF2-40B4-BE49-F238E27FC236}">
                <a16:creationId xmlns:a16="http://schemas.microsoft.com/office/drawing/2014/main" id="{0CF428C2-589B-459B-B688-E98C4BB845D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456" t="25398" r="7487" b="13907"/>
          <a:stretch/>
        </p:blipFill>
        <p:spPr bwMode="auto">
          <a:xfrm>
            <a:off x="6285062" y="355523"/>
            <a:ext cx="5786383" cy="65024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core cylinder anatomy">
            <a:extLst>
              <a:ext uri="{FF2B5EF4-FFF2-40B4-BE49-F238E27FC236}">
                <a16:creationId xmlns:a16="http://schemas.microsoft.com/office/drawing/2014/main" id="{C64665FE-21BF-4D7E-A065-A21773787A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79" t="1969" r="1597" b="411"/>
          <a:stretch/>
        </p:blipFill>
        <p:spPr bwMode="auto">
          <a:xfrm>
            <a:off x="524965" y="240194"/>
            <a:ext cx="5293963" cy="58882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4F31975-0236-F44F-90F3-A12EA8B002F7}"/>
              </a:ext>
            </a:extLst>
          </p:cNvPr>
          <p:cNvSpPr txBox="1"/>
          <p:nvPr/>
        </p:nvSpPr>
        <p:spPr>
          <a:xfrm>
            <a:off x="4362413" y="2495000"/>
            <a:ext cx="1311965" cy="369332"/>
          </a:xfrm>
          <a:prstGeom prst="rect">
            <a:avLst/>
          </a:prstGeom>
          <a:solidFill>
            <a:schemeClr val="bg1"/>
          </a:solidFill>
        </p:spPr>
        <p:txBody>
          <a:bodyPr wrap="square" rtlCol="0">
            <a:spAutoFit/>
          </a:bodyPr>
          <a:lstStyle/>
          <a:p>
            <a:r>
              <a:rPr lang="en-US" dirty="0"/>
              <a:t>Diaphragm</a:t>
            </a:r>
          </a:p>
        </p:txBody>
      </p:sp>
      <p:sp>
        <p:nvSpPr>
          <p:cNvPr id="9" name="TextBox 8">
            <a:extLst>
              <a:ext uri="{FF2B5EF4-FFF2-40B4-BE49-F238E27FC236}">
                <a16:creationId xmlns:a16="http://schemas.microsoft.com/office/drawing/2014/main" id="{0103FB9F-2954-3C41-AF60-7AC686D3DF7D}"/>
              </a:ext>
            </a:extLst>
          </p:cNvPr>
          <p:cNvSpPr txBox="1"/>
          <p:nvPr/>
        </p:nvSpPr>
        <p:spPr>
          <a:xfrm>
            <a:off x="4246337" y="3221449"/>
            <a:ext cx="1601064" cy="646331"/>
          </a:xfrm>
          <a:prstGeom prst="rect">
            <a:avLst/>
          </a:prstGeom>
          <a:solidFill>
            <a:schemeClr val="bg1"/>
          </a:solidFill>
        </p:spPr>
        <p:txBody>
          <a:bodyPr wrap="square" rtlCol="0">
            <a:spAutoFit/>
          </a:bodyPr>
          <a:lstStyle/>
          <a:p>
            <a:r>
              <a:rPr lang="en-US" dirty="0"/>
              <a:t>Transversus</a:t>
            </a:r>
          </a:p>
          <a:p>
            <a:r>
              <a:rPr lang="en-US" dirty="0"/>
              <a:t>Abdominis</a:t>
            </a:r>
          </a:p>
        </p:txBody>
      </p:sp>
      <p:sp>
        <p:nvSpPr>
          <p:cNvPr id="10" name="TextBox 9">
            <a:extLst>
              <a:ext uri="{FF2B5EF4-FFF2-40B4-BE49-F238E27FC236}">
                <a16:creationId xmlns:a16="http://schemas.microsoft.com/office/drawing/2014/main" id="{EC7FE50F-F872-1941-BB31-32B2E20BE5F5}"/>
              </a:ext>
            </a:extLst>
          </p:cNvPr>
          <p:cNvSpPr txBox="1"/>
          <p:nvPr/>
        </p:nvSpPr>
        <p:spPr>
          <a:xfrm>
            <a:off x="4279590" y="4952088"/>
            <a:ext cx="2093484" cy="646331"/>
          </a:xfrm>
          <a:prstGeom prst="rect">
            <a:avLst/>
          </a:prstGeom>
          <a:solidFill>
            <a:schemeClr val="bg1"/>
          </a:solidFill>
        </p:spPr>
        <p:txBody>
          <a:bodyPr wrap="square" rtlCol="0">
            <a:spAutoFit/>
          </a:bodyPr>
          <a:lstStyle/>
          <a:p>
            <a:r>
              <a:rPr lang="en-US" dirty="0"/>
              <a:t>Muscles of</a:t>
            </a:r>
          </a:p>
          <a:p>
            <a:r>
              <a:rPr lang="en-US" dirty="0"/>
              <a:t>The Pelvic Floor</a:t>
            </a:r>
          </a:p>
        </p:txBody>
      </p:sp>
      <p:sp>
        <p:nvSpPr>
          <p:cNvPr id="11" name="TextBox 10">
            <a:extLst>
              <a:ext uri="{FF2B5EF4-FFF2-40B4-BE49-F238E27FC236}">
                <a16:creationId xmlns:a16="http://schemas.microsoft.com/office/drawing/2014/main" id="{310C2CC1-F26D-654E-9FDF-106F31C112DC}"/>
              </a:ext>
            </a:extLst>
          </p:cNvPr>
          <p:cNvSpPr txBox="1"/>
          <p:nvPr/>
        </p:nvSpPr>
        <p:spPr>
          <a:xfrm>
            <a:off x="496492" y="3059668"/>
            <a:ext cx="1311965" cy="369332"/>
          </a:xfrm>
          <a:prstGeom prst="rect">
            <a:avLst/>
          </a:prstGeom>
          <a:solidFill>
            <a:schemeClr val="bg1"/>
          </a:solidFill>
        </p:spPr>
        <p:txBody>
          <a:bodyPr wrap="square" rtlCol="0">
            <a:spAutoFit/>
          </a:bodyPr>
          <a:lstStyle/>
          <a:p>
            <a:r>
              <a:rPr lang="en-US" dirty="0"/>
              <a:t>Multifidus</a:t>
            </a:r>
          </a:p>
        </p:txBody>
      </p:sp>
      <p:sp>
        <p:nvSpPr>
          <p:cNvPr id="12" name="Rectangle 11">
            <a:extLst>
              <a:ext uri="{FF2B5EF4-FFF2-40B4-BE49-F238E27FC236}">
                <a16:creationId xmlns:a16="http://schemas.microsoft.com/office/drawing/2014/main" id="{17BD21A1-9CC0-1E42-9D35-4C0370CDA4F4}"/>
              </a:ext>
            </a:extLst>
          </p:cNvPr>
          <p:cNvSpPr/>
          <p:nvPr/>
        </p:nvSpPr>
        <p:spPr>
          <a:xfrm>
            <a:off x="3776871" y="5597075"/>
            <a:ext cx="3250324" cy="1082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36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8C385-CE65-4A94-995F-703CA47DA333}"/>
              </a:ext>
            </a:extLst>
          </p:cNvPr>
          <p:cNvSpPr>
            <a:spLocks noGrp="1"/>
          </p:cNvSpPr>
          <p:nvPr>
            <p:ph type="title"/>
          </p:nvPr>
        </p:nvSpPr>
        <p:spPr/>
        <p:txBody>
          <a:bodyPr/>
          <a:lstStyle/>
          <a:p>
            <a:r>
              <a:rPr lang="en-GB" dirty="0"/>
              <a:t>Practical</a:t>
            </a:r>
          </a:p>
        </p:txBody>
      </p:sp>
      <p:sp>
        <p:nvSpPr>
          <p:cNvPr id="3" name="Content Placeholder 2">
            <a:extLst>
              <a:ext uri="{FF2B5EF4-FFF2-40B4-BE49-F238E27FC236}">
                <a16:creationId xmlns:a16="http://schemas.microsoft.com/office/drawing/2014/main" id="{49174D51-1E70-4F17-B236-44E0E7647178}"/>
              </a:ext>
            </a:extLst>
          </p:cNvPr>
          <p:cNvSpPr>
            <a:spLocks noGrp="1"/>
          </p:cNvSpPr>
          <p:nvPr>
            <p:ph idx="1"/>
          </p:nvPr>
        </p:nvSpPr>
        <p:spPr>
          <a:xfrm>
            <a:off x="1104900" y="1600200"/>
            <a:ext cx="4388224" cy="4572000"/>
          </a:xfrm>
        </p:spPr>
        <p:txBody>
          <a:bodyPr/>
          <a:lstStyle/>
          <a:p>
            <a:r>
              <a:rPr lang="en-GB" dirty="0"/>
              <a:t>Observation &amp; Assessment</a:t>
            </a:r>
          </a:p>
          <a:p>
            <a:pPr lvl="1"/>
            <a:r>
              <a:rPr lang="en-GB" dirty="0"/>
              <a:t>Ribs, diaphragm, psoas etc</a:t>
            </a:r>
          </a:p>
          <a:p>
            <a:pPr lvl="1"/>
            <a:r>
              <a:rPr lang="en-GB" dirty="0"/>
              <a:t>3 section breathing</a:t>
            </a:r>
          </a:p>
          <a:p>
            <a:pPr lvl="1"/>
            <a:r>
              <a:rPr lang="en-GB" dirty="0"/>
              <a:t>Nijmegen Questionnaire ?</a:t>
            </a:r>
          </a:p>
          <a:p>
            <a:r>
              <a:rPr lang="en-GB" dirty="0"/>
              <a:t>(Manual Treatment)</a:t>
            </a:r>
          </a:p>
          <a:p>
            <a:r>
              <a:rPr lang="en-GB" dirty="0"/>
              <a:t>Breathing Techniques</a:t>
            </a:r>
          </a:p>
          <a:p>
            <a:pPr lvl="1"/>
            <a:r>
              <a:rPr lang="en-GB" dirty="0"/>
              <a:t>Position of patient </a:t>
            </a:r>
          </a:p>
          <a:p>
            <a:pPr lvl="1"/>
            <a:r>
              <a:rPr lang="en-GB" dirty="0"/>
              <a:t>Ha breath</a:t>
            </a:r>
          </a:p>
          <a:p>
            <a:pPr lvl="1"/>
            <a:r>
              <a:rPr lang="en-GB" dirty="0"/>
              <a:t>Belly breathing </a:t>
            </a:r>
          </a:p>
          <a:p>
            <a:pPr lvl="1"/>
            <a:r>
              <a:rPr lang="en-GB" dirty="0"/>
              <a:t>Diaphragm breath</a:t>
            </a:r>
          </a:p>
          <a:p>
            <a:pPr lvl="1"/>
            <a:r>
              <a:rPr lang="en-GB" dirty="0"/>
              <a:t>Core breath</a:t>
            </a:r>
          </a:p>
          <a:p>
            <a:pPr lvl="1"/>
            <a:endParaRPr lang="en-GB" dirty="0"/>
          </a:p>
        </p:txBody>
      </p:sp>
    </p:spTree>
    <p:extLst>
      <p:ext uri="{BB962C8B-B14F-4D97-AF65-F5344CB8AC3E}">
        <p14:creationId xmlns:p14="http://schemas.microsoft.com/office/powerpoint/2010/main" val="170272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purl.org/dc/terms/"/>
    <ds:schemaRef ds:uri="http://purl.org/dc/elements/1.1/"/>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4873beb7-5857-4685-be1f-d57550cc96cc"/>
    <ds:schemaRef ds:uri="http://schemas.microsoft.com/office/2006/metadata/propertie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1519</TotalTime>
  <Words>566</Words>
  <Application>Microsoft Macintosh PowerPoint</Application>
  <PresentationFormat>Widescreen</PresentationFormat>
  <Paragraphs>90</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Candara</vt:lpstr>
      <vt:lpstr>Euphemia</vt:lpstr>
      <vt:lpstr>Plantagenet Cherokee</vt:lpstr>
      <vt:lpstr>Wingdings</vt:lpstr>
      <vt:lpstr>Academic Literature 16x9</vt:lpstr>
      <vt:lpstr>A MATTER OF LIFE &amp; BREATH </vt:lpstr>
      <vt:lpstr>PowerPoint Presentation</vt:lpstr>
      <vt:lpstr>Topics for today</vt:lpstr>
      <vt:lpstr>Does HOW you breathe matter ? </vt:lpstr>
      <vt:lpstr>Pranayama</vt:lpstr>
      <vt:lpstr>PowerPoint Presentation</vt:lpstr>
      <vt:lpstr>PowerPoint Presentation</vt:lpstr>
      <vt:lpstr>PowerPoint Presentation</vt:lpstr>
      <vt:lpstr>Practical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YOGA AS MEDICINE ?</dc:title>
  <dc:creator>Administrator</dc:creator>
  <cp:lastModifiedBy>S Bruce</cp:lastModifiedBy>
  <cp:revision>77</cp:revision>
  <cp:lastPrinted>2019-11-01T14:37:31Z</cp:lastPrinted>
  <dcterms:created xsi:type="dcterms:W3CDTF">2018-04-18T16:29:52Z</dcterms:created>
  <dcterms:modified xsi:type="dcterms:W3CDTF">2019-11-19T16:20:33Z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