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vnd.openxmlformats-officedocument.vmlDrawing" Extension="vml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29" r:id="rId2"/>
    <p:sldId id="258" r:id="rId3"/>
    <p:sldId id="330" r:id="rId4"/>
    <p:sldId id="317" r:id="rId5"/>
    <p:sldId id="331" r:id="rId6"/>
    <p:sldId id="264" r:id="rId7"/>
    <p:sldId id="266" r:id="rId8"/>
    <p:sldId id="319" r:id="rId9"/>
    <p:sldId id="310" r:id="rId10"/>
    <p:sldId id="282" r:id="rId11"/>
    <p:sldId id="301" r:id="rId12"/>
    <p:sldId id="300" r:id="rId13"/>
    <p:sldId id="299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692"/>
  </p:normalViewPr>
  <p:slideViewPr>
    <p:cSldViewPr snapToGrid="0" snapToObjects="1">
      <p:cViewPr varScale="1">
        <p:scale>
          <a:sx n="130" d="100"/>
          <a:sy n="130" d="100"/>
        </p:scale>
        <p:origin x="208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07/relationships/hdphoto" Target="../media/hdphoto1.wdp"/><Relationship Id="rId1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drawings/_rels/vmlDrawing2.v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7D857-4F5B-2A49-8B9C-A66FDE710CB2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873A-B178-2549-B373-71FE5D98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816C7-6145-4C65-94EC-1548679A465E}" type="slidenum">
              <a:rPr lang="en-GB"/>
              <a:pPr/>
              <a:t>2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4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77E9-2C55-44B0-86E6-2886ED0B39E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77E9-2C55-44B0-86E6-2886ED0B39E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77E9-2C55-44B0-86E6-2886ED0B39E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07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DC284-D60D-D440-8878-11EED985FD45}" type="slidenum">
              <a:rPr lang="en-GB">
                <a:latin typeface="Verdana" pitchFamily="-107" charset="0"/>
              </a:rPr>
              <a:pPr/>
              <a:t>4</a:t>
            </a:fld>
            <a:endParaRPr lang="en-GB">
              <a:latin typeface="Verdana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07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DC284-D60D-D440-8878-11EED985FD45}" type="slidenum">
              <a:rPr lang="en-GB">
                <a:latin typeface="Verdana" pitchFamily="-107" charset="0"/>
              </a:rPr>
              <a:pPr/>
              <a:t>5</a:t>
            </a:fld>
            <a:endParaRPr lang="en-GB">
              <a:latin typeface="Verdana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9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C02DB-7582-4DC6-8CE2-2187A14254F1}" type="slidenum">
              <a:rPr lang="en-GB"/>
              <a:pPr/>
              <a:t>6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18CBD-7F9F-48AD-B29B-223D37FC1648}" type="slidenum">
              <a:rPr lang="en-GB"/>
              <a:pPr/>
              <a:t>7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pitchFamily="-107" charset="0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441B0-A5C2-A846-9BC3-EB9450669573}" type="slidenum">
              <a:rPr lang="en-GB">
                <a:latin typeface="Verdana" pitchFamily="-107" charset="0"/>
              </a:rPr>
              <a:pPr/>
              <a:t>8</a:t>
            </a:fld>
            <a:endParaRPr lang="en-GB">
              <a:latin typeface="Verdana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2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36AD3-6369-4D4F-98F7-686776AA0C5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70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9DB9C-B77B-4A47-99C8-7C08CD025978}" type="slidenum">
              <a:rPr lang="en-GB"/>
              <a:pPr/>
              <a:t>10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377E9-2C55-44B0-86E6-2886ED0B39E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9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46D8-8C80-A245-AEE9-64A31BCDC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D9AB9-5C09-F049-96E3-8D0FA531A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2AF8-CF3A-9245-B9F6-CB1A2DDC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098C-1AE7-9641-A69A-24894073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6B747-86D4-8E4B-BFBE-554BFA7F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1CE2-B11F-1E4A-80DF-04648FE2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F5C81-021D-AC4A-9A8C-9C818A0F6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B8E0-EDE8-F746-8857-362F69E0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8B606-0B26-054E-8D1F-95EF0595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7C86F-C3B6-174E-A0B0-5C5136C7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4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FD42C-C67D-FA4D-9261-A044EFC12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947D4-A0A9-464D-AFBA-78986251B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BAA6C-4803-044D-8A16-3F17CB5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86BCC-9131-A443-8A84-79E290A6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526C6-891E-E94B-B15A-DC6A5852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6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C464B74-8AF5-4873-83AA-FDA5434EC0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1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0F9242A-E4E1-48F2-92BA-2C243998AB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6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DBE6D79-F438-400E-8620-0C21A3C7F2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8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F3B5-6B18-2A4F-8D42-C15FB7FF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F6399-76B6-704B-AC09-FD25B9C8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527B-94D5-CD4F-835A-08EDFF8E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40AB-F812-8F47-8A32-C364BB17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6584-D120-2541-B37B-1F3A4DB1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9198-E28D-5D42-87E2-A888A09B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6E17-912C-F84F-9FAE-C45C2EC5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F5973-8D1A-DA4E-9D5E-DB3633DF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41451-B7F0-314F-9459-17F125BF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F5CC-AC01-AA4A-A75A-33996C98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C11C-7727-8D4F-BD56-F176BFAF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A60D-36AF-984D-92A3-C3E18CFA7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1EA0E-2604-D446-A012-EA443E5E9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A98E8-2784-C149-AB5A-193CB898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979F5-051D-CF4D-A080-026F2839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5FB57-6FEF-DC4B-BB80-47B71F14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1B2D-76CC-C341-BD8A-979B21CD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E8C38-F9F3-E547-9164-9B2235F60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54030-C298-9544-B64B-3D42CB9BC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733A8-E578-324E-BD06-B469AD4B9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A6922-65E3-DB40-A510-88732D5D5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993D1-05F7-544F-B66E-0AB542EC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0D726-B235-9344-B5F9-8281F03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778E7-5D8B-8B4A-BC8E-5DFBC429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7CCE-0105-D94F-9F3F-5086530D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AAB61-197A-4F44-BD39-5B794B12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45011-1919-FB4F-8106-791FB23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BFAAA-7E05-DC46-8AB4-9AB78273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AB43D-7DA5-2443-B4B7-3752C0B8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F8C8-0CA1-1C47-BB08-A9A1B1CC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A8F2D-C922-D249-A530-C1E5E219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9F9D-CE15-4F44-AB60-11D3B9C0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0306C-E9AE-BD4B-A4AA-3C6711363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DEF59-DD5B-3F43-A7AB-C991CE26C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04CE2-367A-A847-AD2E-4DEA79B3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F989-EDD5-F04E-992C-68BF7A7D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FF6BE-A2EF-7448-ADA8-F0D74FD2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1EC1-7391-454C-9D25-D9CB2F6A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20A8D-C350-EB49-A3CC-5D6608898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53E9-DF9D-0C48-81AD-C0EED457A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FB5AB-7359-F44E-A151-E2D5D6ED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271E8-7084-1B4B-96A4-5911CB39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237DF-AFE7-9243-94AA-14E0A79D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4164C-26C3-844C-B021-D3AB05EA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33E4-A5CE-964C-A9D2-C1D360BC0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E337A-5A5C-C745-B66E-08C8A4B8F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6516E-CD2A-0842-8E7C-2E69ADB38681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DFA1-4EEF-4A4F-966C-7F6ADE27B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3D0EA-AD31-8640-8013-14E637317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5D54-5FFA-724F-A15C-08A7A97FF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1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4.xml" Type="http://schemas.openxmlformats.org/officeDocument/2006/relationships/slideLayout"/><Relationship Id="rId4" Target="../media/hdphoto4.wdp" Type="http://schemas.microsoft.com/office/2007/relationships/hdphoto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4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3.xml" Type="http://schemas.openxmlformats.org/officeDocument/2006/relationships/slideLayout"/><Relationship Id="rId4" Target="../media/hdphoto5.wdp" Type="http://schemas.microsoft.com/office/2007/relationships/hdphoto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mstring Insigh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60" r="-759"/>
          <a:stretch>
            <a:fillRect/>
          </a:stretch>
        </p:blipFill>
        <p:spPr>
          <a:xfrm>
            <a:off x="1295400" y="-19887"/>
            <a:ext cx="9448800" cy="6891453"/>
          </a:xfrm>
        </p:spPr>
      </p:pic>
      <p:sp>
        <p:nvSpPr>
          <p:cNvPr id="6" name="TextBox 5"/>
          <p:cNvSpPr txBox="1"/>
          <p:nvPr/>
        </p:nvSpPr>
        <p:spPr>
          <a:xfrm>
            <a:off x="2362201" y="381000"/>
            <a:ext cx="7531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/>
                <a:cs typeface="Bauhaus 93"/>
              </a:rPr>
              <a:t>THE HAMSTRING INSIGHT</a:t>
            </a:r>
          </a:p>
        </p:txBody>
      </p:sp>
    </p:spTree>
    <p:extLst>
      <p:ext uri="{BB962C8B-B14F-4D97-AF65-F5344CB8AC3E}">
        <p14:creationId xmlns:p14="http://schemas.microsoft.com/office/powerpoint/2010/main" val="331038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Hungerford paper0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55034" y="231078"/>
            <a:ext cx="6081931" cy="6395843"/>
          </a:xfrm>
          <a:noFill/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8712378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abdo-apo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168946" y="1967503"/>
            <a:ext cx="6265862" cy="4427537"/>
          </a:xfrm>
          <a:ln w="38100">
            <a:noFill/>
          </a:ln>
        </p:spPr>
      </p:pic>
      <p:sp>
        <p:nvSpPr>
          <p:cNvPr id="74761" name="Line 9"/>
          <p:cNvSpPr>
            <a:spLocks noChangeShapeType="1"/>
          </p:cNvSpPr>
          <p:nvPr/>
        </p:nvSpPr>
        <p:spPr bwMode="auto">
          <a:xfrm flipH="1">
            <a:off x="3977234" y="1967503"/>
            <a:ext cx="142875" cy="44656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 flipV="1">
            <a:off x="4050259" y="4488452"/>
            <a:ext cx="2232025" cy="1871662"/>
          </a:xfrm>
          <a:prstGeom prst="line">
            <a:avLst/>
          </a:prstGeom>
          <a:noFill/>
          <a:ln w="7620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1168946" y="1967502"/>
            <a:ext cx="2881312" cy="2520950"/>
          </a:xfrm>
          <a:prstGeom prst="line">
            <a:avLst/>
          </a:prstGeom>
          <a:noFill/>
          <a:ln w="76200">
            <a:solidFill>
              <a:srgbClr val="1F16DA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6" y="266166"/>
            <a:ext cx="8229600" cy="1143000"/>
          </a:xfrm>
        </p:spPr>
        <p:txBody>
          <a:bodyPr/>
          <a:lstStyle/>
          <a:p>
            <a:r>
              <a:rPr lang="en-GB" b="1" dirty="0"/>
              <a:t>The abdominal aponeurosis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5708" y="366714"/>
            <a:ext cx="4038600" cy="4525963"/>
          </a:xfrm>
          <a:ln/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Linea alba</a:t>
            </a:r>
            <a:endParaRPr lang="en-GB" dirty="0">
              <a:solidFill>
                <a:srgbClr val="99FF33"/>
              </a:solidFill>
            </a:endParaRPr>
          </a:p>
          <a:p>
            <a:r>
              <a:rPr lang="en-GB" dirty="0">
                <a:solidFill>
                  <a:srgbClr val="006600"/>
                </a:solidFill>
              </a:rPr>
              <a:t>IO</a:t>
            </a:r>
          </a:p>
          <a:p>
            <a:r>
              <a:rPr lang="en-GB" dirty="0">
                <a:solidFill>
                  <a:srgbClr val="1F16DA"/>
                </a:solidFill>
              </a:rPr>
              <a:t>EO</a:t>
            </a:r>
            <a:endParaRPr lang="en-GB" dirty="0"/>
          </a:p>
          <a:p>
            <a:endParaRPr lang="en-GB" dirty="0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524000" y="1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265582" y="3840752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1509933" y="234957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74765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5901360"/>
              </p:ext>
            </p:extLst>
          </p:nvPr>
        </p:nvGraphicFramePr>
        <p:xfrm>
          <a:off x="8022183" y="1986757"/>
          <a:ext cx="3579625" cy="440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5" imgW="2247619" imgH="2768254" progId="">
                  <p:embed/>
                </p:oleObj>
              </mc:Choice>
              <mc:Fallback>
                <p:oleObj name="Image" r:id="rId5" imgW="2247619" imgH="2768254" progId="">
                  <p:embed/>
                  <p:pic>
                    <p:nvPicPr>
                      <p:cNvPr id="747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rightnessContrast bright="9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183" y="1986757"/>
                        <a:ext cx="3579625" cy="44082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07607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52525" y="530225"/>
            <a:ext cx="3132138" cy="1431925"/>
          </a:xfrm>
        </p:spPr>
        <p:txBody>
          <a:bodyPr>
            <a:noAutofit/>
          </a:bodyPr>
          <a:lstStyle/>
          <a:p>
            <a:r>
              <a:rPr lang="en-GB" sz="3600" b="1" dirty="0"/>
              <a:t>Deep Lamina </a:t>
            </a:r>
            <a:br>
              <a:rPr lang="en-GB" sz="3600" b="1" dirty="0"/>
            </a:br>
            <a:r>
              <a:rPr lang="en-GB" sz="3600" b="1" dirty="0"/>
              <a:t>Posterior </a:t>
            </a:r>
            <a:r>
              <a:rPr lang="en-GB" sz="3600" dirty="0"/>
              <a:t>L</a:t>
            </a:r>
            <a:r>
              <a:rPr lang="en-GB" sz="3600" b="1" dirty="0"/>
              <a:t>ayer </a:t>
            </a:r>
            <a:br>
              <a:rPr lang="en-GB" sz="3600" b="1" dirty="0"/>
            </a:br>
            <a:r>
              <a:rPr lang="en-GB" sz="3600" b="1" dirty="0"/>
              <a:t>Thoracolumbar</a:t>
            </a:r>
            <a:br>
              <a:rPr lang="en-GB" sz="3600" b="1" dirty="0"/>
            </a:br>
            <a:r>
              <a:rPr lang="en-GB" sz="3600" b="1" dirty="0"/>
              <a:t>Fascia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30847" y="2700091"/>
            <a:ext cx="3125242" cy="3600946"/>
          </a:xfrm>
        </p:spPr>
        <p:txBody>
          <a:bodyPr>
            <a:normAutofit fontScale="775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GB" dirty="0">
                <a:solidFill>
                  <a:srgbClr val="FF3399"/>
                </a:solidFill>
              </a:rPr>
              <a:t>ST ligament &amp; fascial sweep toward…</a:t>
            </a:r>
            <a:r>
              <a:rPr lang="en-GB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/>
              <a:t>Multifidus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Line of force toward…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Internal Oblique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>
                <a:solidFill>
                  <a:srgbClr val="FFC000"/>
                </a:solidFill>
              </a:rPr>
              <a:t>Gluteus </a:t>
            </a:r>
            <a:r>
              <a:rPr lang="en-GB" dirty="0" err="1">
                <a:solidFill>
                  <a:srgbClr val="FFC000"/>
                </a:solidFill>
              </a:rPr>
              <a:t>Medius</a:t>
            </a:r>
            <a:endParaRPr lang="en-GB" dirty="0">
              <a:solidFill>
                <a:srgbClr val="FFC00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GB" dirty="0">
                <a:solidFill>
                  <a:schemeClr val="accent3"/>
                </a:solidFill>
              </a:rPr>
              <a:t>Iliac crest, Spinous Process</a:t>
            </a:r>
          </a:p>
          <a:p>
            <a:pPr marL="651510" indent="-5143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Sacrum</a:t>
            </a:r>
          </a:p>
        </p:txBody>
      </p:sp>
      <p:pic>
        <p:nvPicPr>
          <p:cNvPr id="7168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 contrast="10000"/>
                    </a14:imgEffect>
                  </a14:imgLayer>
                </a14:imgProps>
              </a:ext>
            </a:extLst>
          </a:blip>
          <a:srcRect b="20602"/>
          <a:stretch>
            <a:fillRect/>
          </a:stretch>
        </p:blipFill>
        <p:spPr>
          <a:xfrm>
            <a:off x="4656138" y="0"/>
            <a:ext cx="6007100" cy="6858000"/>
          </a:xfrm>
          <a:noFill/>
          <a:ln w="57150">
            <a:noFill/>
          </a:ln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 flipH="1" flipV="1">
            <a:off x="4295776" y="1962150"/>
            <a:ext cx="1008063" cy="814388"/>
          </a:xfrm>
          <a:prstGeom prst="lin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H="1" flipV="1">
            <a:off x="7688263" y="4772026"/>
            <a:ext cx="2201862" cy="1814513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>
            <a:off x="7213601" y="3321051"/>
            <a:ext cx="474663" cy="1450975"/>
          </a:xfrm>
          <a:custGeom>
            <a:avLst/>
            <a:gdLst/>
            <a:ahLst/>
            <a:cxnLst>
              <a:cxn ang="0">
                <a:pos x="235" y="726"/>
              </a:cxn>
              <a:cxn ang="0">
                <a:pos x="99" y="544"/>
              </a:cxn>
              <a:cxn ang="0">
                <a:pos x="8" y="272"/>
              </a:cxn>
              <a:cxn ang="0">
                <a:pos x="54" y="0"/>
              </a:cxn>
            </a:cxnLst>
            <a:rect l="0" t="0" r="r" b="b"/>
            <a:pathLst>
              <a:path w="235" h="726">
                <a:moveTo>
                  <a:pt x="235" y="726"/>
                </a:moveTo>
                <a:cubicBezTo>
                  <a:pt x="186" y="672"/>
                  <a:pt x="137" y="619"/>
                  <a:pt x="99" y="544"/>
                </a:cubicBezTo>
                <a:cubicBezTo>
                  <a:pt x="61" y="469"/>
                  <a:pt x="16" y="363"/>
                  <a:pt x="8" y="272"/>
                </a:cubicBezTo>
                <a:cubicBezTo>
                  <a:pt x="0" y="181"/>
                  <a:pt x="46" y="53"/>
                  <a:pt x="54" y="0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 flipV="1">
            <a:off x="5303839" y="2776538"/>
            <a:ext cx="2293937" cy="190341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V="1">
            <a:off x="7321550" y="509588"/>
            <a:ext cx="0" cy="2540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93" name="Freeform 13"/>
          <p:cNvSpPr>
            <a:spLocks/>
          </p:cNvSpPr>
          <p:nvPr/>
        </p:nvSpPr>
        <p:spPr bwMode="auto">
          <a:xfrm>
            <a:off x="4937126" y="3848101"/>
            <a:ext cx="1376363" cy="652463"/>
          </a:xfrm>
          <a:custGeom>
            <a:avLst/>
            <a:gdLst/>
            <a:ahLst/>
            <a:cxnLst>
              <a:cxn ang="0">
                <a:pos x="681" y="326"/>
              </a:cxn>
              <a:cxn ang="0">
                <a:pos x="545" y="190"/>
              </a:cxn>
              <a:cxn ang="0">
                <a:pos x="409" y="99"/>
              </a:cxn>
              <a:cxn ang="0">
                <a:pos x="227" y="54"/>
              </a:cxn>
              <a:cxn ang="0">
                <a:pos x="91" y="8"/>
              </a:cxn>
              <a:cxn ang="0">
                <a:pos x="0" y="8"/>
              </a:cxn>
            </a:cxnLst>
            <a:rect l="0" t="0" r="r" b="b"/>
            <a:pathLst>
              <a:path w="681" h="326">
                <a:moveTo>
                  <a:pt x="681" y="326"/>
                </a:moveTo>
                <a:cubicBezTo>
                  <a:pt x="635" y="277"/>
                  <a:pt x="590" y="228"/>
                  <a:pt x="545" y="190"/>
                </a:cubicBezTo>
                <a:cubicBezTo>
                  <a:pt x="500" y="152"/>
                  <a:pt x="462" y="122"/>
                  <a:pt x="409" y="99"/>
                </a:cubicBezTo>
                <a:cubicBezTo>
                  <a:pt x="356" y="76"/>
                  <a:pt x="280" y="69"/>
                  <a:pt x="227" y="54"/>
                </a:cubicBezTo>
                <a:cubicBezTo>
                  <a:pt x="174" y="39"/>
                  <a:pt x="129" y="16"/>
                  <a:pt x="91" y="8"/>
                </a:cubicBezTo>
                <a:cubicBezTo>
                  <a:pt x="53" y="0"/>
                  <a:pt x="15" y="8"/>
                  <a:pt x="0" y="8"/>
                </a:cubicBezTo>
              </a:path>
            </a:pathLst>
          </a:custGeom>
          <a:noFill/>
          <a:ln w="76200" cmpd="sng">
            <a:solidFill>
              <a:schemeClr val="accent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94" name="Freeform 14"/>
          <p:cNvSpPr>
            <a:spLocks/>
          </p:cNvSpPr>
          <p:nvPr/>
        </p:nvSpPr>
        <p:spPr bwMode="auto">
          <a:xfrm>
            <a:off x="9155114" y="3775076"/>
            <a:ext cx="1468437" cy="815975"/>
          </a:xfrm>
          <a:custGeom>
            <a:avLst/>
            <a:gdLst/>
            <a:ahLst/>
            <a:cxnLst>
              <a:cxn ang="0">
                <a:pos x="0" y="416"/>
              </a:cxn>
              <a:cxn ang="0">
                <a:pos x="45" y="280"/>
              </a:cxn>
              <a:cxn ang="0">
                <a:pos x="136" y="189"/>
              </a:cxn>
              <a:cxn ang="0">
                <a:pos x="272" y="53"/>
              </a:cxn>
              <a:cxn ang="0">
                <a:pos x="590" y="8"/>
              </a:cxn>
              <a:cxn ang="0">
                <a:pos x="726" y="8"/>
              </a:cxn>
            </a:cxnLst>
            <a:rect l="0" t="0" r="r" b="b"/>
            <a:pathLst>
              <a:path w="726" h="416">
                <a:moveTo>
                  <a:pt x="0" y="416"/>
                </a:moveTo>
                <a:cubicBezTo>
                  <a:pt x="11" y="367"/>
                  <a:pt x="22" y="318"/>
                  <a:pt x="45" y="280"/>
                </a:cubicBezTo>
                <a:cubicBezTo>
                  <a:pt x="68" y="242"/>
                  <a:pt x="98" y="227"/>
                  <a:pt x="136" y="189"/>
                </a:cubicBezTo>
                <a:cubicBezTo>
                  <a:pt x="174" y="151"/>
                  <a:pt x="196" y="83"/>
                  <a:pt x="272" y="53"/>
                </a:cubicBezTo>
                <a:cubicBezTo>
                  <a:pt x="348" y="23"/>
                  <a:pt x="514" y="16"/>
                  <a:pt x="590" y="8"/>
                </a:cubicBezTo>
                <a:cubicBezTo>
                  <a:pt x="666" y="0"/>
                  <a:pt x="703" y="8"/>
                  <a:pt x="726" y="8"/>
                </a:cubicBezTo>
              </a:path>
            </a:pathLst>
          </a:custGeom>
          <a:noFill/>
          <a:ln w="76200" cmpd="sng">
            <a:solidFill>
              <a:schemeClr val="accent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95" name="Freeform 15"/>
          <p:cNvSpPr>
            <a:spLocks/>
          </p:cNvSpPr>
          <p:nvPr/>
        </p:nvSpPr>
        <p:spPr bwMode="auto">
          <a:xfrm>
            <a:off x="6313489" y="4500564"/>
            <a:ext cx="2841625" cy="2282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136"/>
              </a:cxn>
              <a:cxn ang="0">
                <a:pos x="136" y="363"/>
              </a:cxn>
              <a:cxn ang="0">
                <a:pos x="227" y="589"/>
              </a:cxn>
              <a:cxn ang="0">
                <a:pos x="363" y="680"/>
              </a:cxn>
              <a:cxn ang="0">
                <a:pos x="544" y="862"/>
              </a:cxn>
              <a:cxn ang="0">
                <a:pos x="635" y="998"/>
              </a:cxn>
              <a:cxn ang="0">
                <a:pos x="771" y="1134"/>
              </a:cxn>
              <a:cxn ang="0">
                <a:pos x="862" y="952"/>
              </a:cxn>
              <a:cxn ang="0">
                <a:pos x="998" y="816"/>
              </a:cxn>
              <a:cxn ang="0">
                <a:pos x="1134" y="680"/>
              </a:cxn>
              <a:cxn ang="0">
                <a:pos x="1224" y="499"/>
              </a:cxn>
              <a:cxn ang="0">
                <a:pos x="1270" y="363"/>
              </a:cxn>
              <a:cxn ang="0">
                <a:pos x="1315" y="136"/>
              </a:cxn>
              <a:cxn ang="0">
                <a:pos x="1406" y="45"/>
              </a:cxn>
            </a:cxnLst>
            <a:rect l="0" t="0" r="r" b="b"/>
            <a:pathLst>
              <a:path w="1406" h="1142">
                <a:moveTo>
                  <a:pt x="0" y="0"/>
                </a:moveTo>
                <a:cubicBezTo>
                  <a:pt x="33" y="37"/>
                  <a:pt x="67" y="75"/>
                  <a:pt x="90" y="136"/>
                </a:cubicBezTo>
                <a:cubicBezTo>
                  <a:pt x="113" y="197"/>
                  <a:pt x="113" y="287"/>
                  <a:pt x="136" y="363"/>
                </a:cubicBezTo>
                <a:cubicBezTo>
                  <a:pt x="159" y="439"/>
                  <a:pt x="189" y="536"/>
                  <a:pt x="227" y="589"/>
                </a:cubicBezTo>
                <a:cubicBezTo>
                  <a:pt x="265" y="642"/>
                  <a:pt x="310" y="635"/>
                  <a:pt x="363" y="680"/>
                </a:cubicBezTo>
                <a:cubicBezTo>
                  <a:pt x="416" y="725"/>
                  <a:pt x="499" y="809"/>
                  <a:pt x="544" y="862"/>
                </a:cubicBezTo>
                <a:cubicBezTo>
                  <a:pt x="589" y="915"/>
                  <a:pt x="597" y="953"/>
                  <a:pt x="635" y="998"/>
                </a:cubicBezTo>
                <a:cubicBezTo>
                  <a:pt x="673" y="1043"/>
                  <a:pt x="733" y="1142"/>
                  <a:pt x="771" y="1134"/>
                </a:cubicBezTo>
                <a:cubicBezTo>
                  <a:pt x="809" y="1126"/>
                  <a:pt x="824" y="1005"/>
                  <a:pt x="862" y="952"/>
                </a:cubicBezTo>
                <a:cubicBezTo>
                  <a:pt x="900" y="899"/>
                  <a:pt x="953" y="861"/>
                  <a:pt x="998" y="816"/>
                </a:cubicBezTo>
                <a:cubicBezTo>
                  <a:pt x="1043" y="771"/>
                  <a:pt x="1096" y="733"/>
                  <a:pt x="1134" y="680"/>
                </a:cubicBezTo>
                <a:cubicBezTo>
                  <a:pt x="1172" y="627"/>
                  <a:pt x="1201" y="552"/>
                  <a:pt x="1224" y="499"/>
                </a:cubicBezTo>
                <a:cubicBezTo>
                  <a:pt x="1247" y="446"/>
                  <a:pt x="1255" y="423"/>
                  <a:pt x="1270" y="363"/>
                </a:cubicBezTo>
                <a:cubicBezTo>
                  <a:pt x="1285" y="303"/>
                  <a:pt x="1292" y="189"/>
                  <a:pt x="1315" y="136"/>
                </a:cubicBezTo>
                <a:cubicBezTo>
                  <a:pt x="1338" y="83"/>
                  <a:pt x="1372" y="64"/>
                  <a:pt x="1406" y="45"/>
                </a:cubicBezTo>
              </a:path>
            </a:pathLst>
          </a:custGeom>
          <a:noFill/>
          <a:ln w="76200" cmpd="sng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 flipV="1">
            <a:off x="7597775" y="328613"/>
            <a:ext cx="90488" cy="3808412"/>
          </a:xfrm>
          <a:prstGeom prst="line">
            <a:avLst/>
          </a:prstGeom>
          <a:noFill/>
          <a:ln w="76200">
            <a:solidFill>
              <a:schemeClr val="accent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 flipV="1">
            <a:off x="7319963" y="3213101"/>
            <a:ext cx="0" cy="144463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DBD3C643-BBF9-0C47-9553-85EB73A225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64352" y="5013176"/>
            <a:ext cx="1265535" cy="757387"/>
          </a:xfrm>
          <a:prstGeom prst="line">
            <a:avLst/>
          </a:prstGeom>
          <a:noFill/>
          <a:ln w="38100">
            <a:solidFill>
              <a:srgbClr val="FFC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191650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Rectangle 9"/>
          <p:cNvSpPr>
            <a:spLocks noGrp="1" noChangeArrowheads="1"/>
          </p:cNvSpPr>
          <p:nvPr>
            <p:ph type="title"/>
          </p:nvPr>
        </p:nvSpPr>
        <p:spPr>
          <a:xfrm>
            <a:off x="797430" y="1519934"/>
            <a:ext cx="1698120" cy="2741613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Deep P-A sling </a:t>
            </a:r>
            <a:r>
              <a:rPr lang="en-GB" sz="1600" b="1" dirty="0">
                <a:latin typeface="+mn-lt"/>
              </a:rPr>
              <a:t>(</a:t>
            </a:r>
            <a:r>
              <a:rPr lang="en-GB" sz="1600" b="1" dirty="0" err="1">
                <a:latin typeface="+mn-lt"/>
              </a:rPr>
              <a:t>Wallden</a:t>
            </a:r>
            <a:r>
              <a:rPr lang="en-GB" sz="1600" b="1" dirty="0">
                <a:latin typeface="+mn-lt"/>
              </a:rPr>
              <a:t> 2000)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1524000" y="1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591175" y="35004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1847850" y="4508501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208213" y="4797426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2279650" y="5013326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2063750" y="4797426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2135189" y="537368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4800600" y="53736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758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276184"/>
              </p:ext>
            </p:extLst>
          </p:nvPr>
        </p:nvGraphicFramePr>
        <p:xfrm>
          <a:off x="3574413" y="-374172"/>
          <a:ext cx="6921966" cy="927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1895378" imgH="2767355" progId="">
                  <p:embed/>
                </p:oleObj>
              </mc:Choice>
              <mc:Fallback>
                <p:oleObj name="Image" r:id="rId4" imgW="1895378" imgH="2767355" progId="">
                  <p:embed/>
                  <p:pic>
                    <p:nvPicPr>
                      <p:cNvPr id="7580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413" y="-374172"/>
                        <a:ext cx="6921966" cy="927130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4" name="Freeform 28"/>
          <p:cNvSpPr>
            <a:spLocks/>
          </p:cNvSpPr>
          <p:nvPr/>
        </p:nvSpPr>
        <p:spPr bwMode="auto">
          <a:xfrm>
            <a:off x="6007890" y="1117601"/>
            <a:ext cx="1485867" cy="2239962"/>
          </a:xfrm>
          <a:custGeom>
            <a:avLst/>
            <a:gdLst/>
            <a:ahLst/>
            <a:cxnLst>
              <a:cxn ang="0">
                <a:pos x="227" y="817"/>
              </a:cxn>
              <a:cxn ang="0">
                <a:pos x="409" y="862"/>
              </a:cxn>
              <a:cxn ang="0">
                <a:pos x="409" y="726"/>
              </a:cxn>
              <a:cxn ang="0">
                <a:pos x="318" y="635"/>
              </a:cxn>
              <a:cxn ang="0">
                <a:pos x="137" y="544"/>
              </a:cxn>
              <a:cxn ang="0">
                <a:pos x="0" y="544"/>
              </a:cxn>
              <a:cxn ang="0">
                <a:pos x="137" y="363"/>
              </a:cxn>
              <a:cxn ang="0">
                <a:pos x="227" y="227"/>
              </a:cxn>
              <a:cxn ang="0">
                <a:pos x="318" y="136"/>
              </a:cxn>
              <a:cxn ang="0">
                <a:pos x="318" y="46"/>
              </a:cxn>
              <a:cxn ang="0">
                <a:pos x="273" y="0"/>
              </a:cxn>
            </a:cxnLst>
            <a:rect l="0" t="0" r="r" b="b"/>
            <a:pathLst>
              <a:path w="439" h="877">
                <a:moveTo>
                  <a:pt x="227" y="817"/>
                </a:moveTo>
                <a:cubicBezTo>
                  <a:pt x="303" y="847"/>
                  <a:pt x="379" y="877"/>
                  <a:pt x="409" y="862"/>
                </a:cubicBezTo>
                <a:cubicBezTo>
                  <a:pt x="439" y="847"/>
                  <a:pt x="424" y="764"/>
                  <a:pt x="409" y="726"/>
                </a:cubicBezTo>
                <a:cubicBezTo>
                  <a:pt x="394" y="688"/>
                  <a:pt x="363" y="665"/>
                  <a:pt x="318" y="635"/>
                </a:cubicBezTo>
                <a:cubicBezTo>
                  <a:pt x="273" y="605"/>
                  <a:pt x="190" y="559"/>
                  <a:pt x="137" y="544"/>
                </a:cubicBezTo>
                <a:cubicBezTo>
                  <a:pt x="84" y="529"/>
                  <a:pt x="0" y="574"/>
                  <a:pt x="0" y="544"/>
                </a:cubicBezTo>
                <a:cubicBezTo>
                  <a:pt x="0" y="514"/>
                  <a:pt x="99" y="416"/>
                  <a:pt x="137" y="363"/>
                </a:cubicBezTo>
                <a:cubicBezTo>
                  <a:pt x="175" y="310"/>
                  <a:pt x="197" y="265"/>
                  <a:pt x="227" y="227"/>
                </a:cubicBezTo>
                <a:cubicBezTo>
                  <a:pt x="257" y="189"/>
                  <a:pt x="303" y="166"/>
                  <a:pt x="318" y="136"/>
                </a:cubicBezTo>
                <a:cubicBezTo>
                  <a:pt x="333" y="106"/>
                  <a:pt x="325" y="69"/>
                  <a:pt x="318" y="46"/>
                </a:cubicBezTo>
                <a:cubicBezTo>
                  <a:pt x="311" y="23"/>
                  <a:pt x="280" y="8"/>
                  <a:pt x="273" y="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2735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r="1155"/>
          <a:stretch/>
        </p:blipFill>
        <p:spPr>
          <a:xfrm>
            <a:off x="0" y="966252"/>
            <a:ext cx="12186354" cy="3899974"/>
          </a:xfrm>
          <a:noFill/>
          <a:ln w="57150">
            <a:noFill/>
          </a:ln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6777" y="108208"/>
            <a:ext cx="10972800" cy="11430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Visceral fulcrum theory </a:t>
            </a:r>
            <a:r>
              <a:rPr lang="en-GB" sz="1600" b="1" dirty="0">
                <a:latin typeface="+mn-lt"/>
              </a:rPr>
              <a:t>(</a:t>
            </a:r>
            <a:r>
              <a:rPr lang="en-GB" sz="1600" b="1" dirty="0" err="1">
                <a:latin typeface="+mn-lt"/>
              </a:rPr>
              <a:t>Wallden</a:t>
            </a:r>
            <a:r>
              <a:rPr lang="en-GB" sz="1600" b="1" dirty="0">
                <a:latin typeface="+mn-lt"/>
              </a:rPr>
              <a:t> 2000)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728399" y="5033704"/>
            <a:ext cx="7718425" cy="17160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Core stability: TVA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“Visceral cylinder” theory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ATP-PC system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Muscle chains / Anatomy trains / Muscle slings / Contractile fields theories</a:t>
            </a:r>
          </a:p>
        </p:txBody>
      </p:sp>
    </p:spTree>
    <p:extLst>
      <p:ext uri="{BB962C8B-B14F-4D97-AF65-F5344CB8AC3E}">
        <p14:creationId xmlns:p14="http://schemas.microsoft.com/office/powerpoint/2010/main" val="3668857601"/>
      </p:ext>
    </p:extLst>
  </p:cSld>
  <p:clrMapOvr>
    <a:masterClrMapping/>
  </p:clrMapOvr>
  <p:transition spd="slow" advTm="1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/>
              <a:t>Why Hamstring Strain?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1996 Olympics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55% legs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51% hamstrings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000" dirty="0"/>
              <a:t>			</a:t>
            </a:r>
            <a:r>
              <a:rPr lang="en-GB" sz="1800" dirty="0"/>
              <a:t>(</a:t>
            </a:r>
            <a:r>
              <a:rPr lang="en-GB" sz="1400" dirty="0" err="1"/>
              <a:t>Nannini</a:t>
            </a:r>
            <a:r>
              <a:rPr lang="en-GB" sz="1400" dirty="0"/>
              <a:t> et al 1997)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400" dirty="0"/>
              <a:t>FA Medical Centre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2 year audit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12.5% all injuries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7% recur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000" dirty="0"/>
              <a:t>			</a:t>
            </a:r>
            <a:r>
              <a:rPr lang="en-GB" sz="1800" dirty="0"/>
              <a:t>(</a:t>
            </a:r>
            <a:r>
              <a:rPr lang="en-GB" sz="1400" dirty="0" err="1"/>
              <a:t>Hodson</a:t>
            </a:r>
            <a:r>
              <a:rPr lang="en-GB" sz="1400" dirty="0"/>
              <a:t> et al 2000)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GB" sz="20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2400" dirty="0"/>
              <a:t>Why is the hamstring vulnerable…?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6596066" y="244002"/>
            <a:ext cx="3714776" cy="6328270"/>
          </a:xfr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714552"/>
      </p:ext>
    </p:extLst>
  </p:cSld>
  <p:clrMapOvr>
    <a:masterClrMapping/>
  </p:clrMapOvr>
  <p:transition spd="slow" advTm="1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D5EC7C-F754-4A41-A608-78E9ADFF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98" y="0"/>
            <a:ext cx="672860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DBF43-2CD4-8745-AC9E-68ABBDF260C9}"/>
              </a:ext>
            </a:extLst>
          </p:cNvPr>
          <p:cNvSpPr txBox="1"/>
          <p:nvPr/>
        </p:nvSpPr>
        <p:spPr>
          <a:xfrm>
            <a:off x="7779435" y="6386734"/>
            <a:ext cx="4419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/>
              <a:t>Buckthorpe</a:t>
            </a:r>
            <a:r>
              <a:rPr lang="en-GB" sz="1100" dirty="0"/>
              <a:t> </a:t>
            </a:r>
            <a:r>
              <a:rPr lang="en-US" sz="1100" dirty="0"/>
              <a:t>et al 2018. Recommendations for hamstring injury prevention in elite football: translating research into practice </a:t>
            </a:r>
            <a:r>
              <a:rPr lang="en-GB" sz="1100" i="1" dirty="0"/>
              <a:t>Br J Sports Med </a:t>
            </a:r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4028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/>
              <a:t>Mechanisms of Bipedalism</a:t>
            </a:r>
          </a:p>
        </p:txBody>
      </p:sp>
      <p:pic>
        <p:nvPicPr>
          <p:cNvPr id="6451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lum bright="11000"/>
          </a:blip>
          <a:srcRect/>
          <a:stretch>
            <a:fillRect/>
          </a:stretch>
        </p:blipFill>
        <p:spPr>
          <a:xfrm>
            <a:off x="397566" y="1417638"/>
            <a:ext cx="9698403" cy="4924425"/>
          </a:xfrm>
          <a:noFill/>
          <a:ln w="57150">
            <a:solidFill>
              <a:srgbClr val="0099CC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B26759-8084-F843-B17E-A837B1EB72AB}"/>
              </a:ext>
            </a:extLst>
          </p:cNvPr>
          <p:cNvSpPr/>
          <p:nvPr/>
        </p:nvSpPr>
        <p:spPr>
          <a:xfrm>
            <a:off x="7354957" y="3975652"/>
            <a:ext cx="2059387" cy="1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EA246C-E57F-6942-986E-9332CA883A46}"/>
              </a:ext>
            </a:extLst>
          </p:cNvPr>
          <p:cNvSpPr/>
          <p:nvPr/>
        </p:nvSpPr>
        <p:spPr>
          <a:xfrm>
            <a:off x="290479" y="1158710"/>
            <a:ext cx="9984231" cy="44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F3D57-5FBA-7441-854D-79BE4D6DF75D}"/>
              </a:ext>
            </a:extLst>
          </p:cNvPr>
          <p:cNvSpPr/>
          <p:nvPr/>
        </p:nvSpPr>
        <p:spPr>
          <a:xfrm>
            <a:off x="254651" y="1542142"/>
            <a:ext cx="142915" cy="531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DE98D-DDE9-994F-B51F-F8805DB2CC5A}"/>
              </a:ext>
            </a:extLst>
          </p:cNvPr>
          <p:cNvSpPr/>
          <p:nvPr/>
        </p:nvSpPr>
        <p:spPr>
          <a:xfrm>
            <a:off x="407051" y="6253316"/>
            <a:ext cx="10030161" cy="365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8EFA0D-11A1-B445-8DD6-85B6A35335E0}"/>
              </a:ext>
            </a:extLst>
          </p:cNvPr>
          <p:cNvSpPr/>
          <p:nvPr/>
        </p:nvSpPr>
        <p:spPr>
          <a:xfrm>
            <a:off x="10024511" y="1497897"/>
            <a:ext cx="142915" cy="531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8549" y="515937"/>
            <a:ext cx="4495800" cy="49244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000" dirty="0"/>
              <a:t>Dinosaurs, </a:t>
            </a:r>
            <a:r>
              <a:rPr lang="en-GB" sz="4000" dirty="0" err="1"/>
              <a:t>kangeroos</a:t>
            </a:r>
            <a:r>
              <a:rPr lang="en-GB" sz="4000" dirty="0"/>
              <a:t> &amp; birds all use a </a:t>
            </a:r>
            <a:r>
              <a:rPr lang="en-GB" sz="4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passive</a:t>
            </a:r>
            <a:r>
              <a:rPr lang="en-GB" sz="4000" dirty="0"/>
              <a:t> counter-balancing tail.</a:t>
            </a:r>
          </a:p>
          <a:p>
            <a:pPr eaLnBrk="1" hangingPunct="1">
              <a:buFontTx/>
              <a:buNone/>
              <a:defRPr/>
            </a:pPr>
            <a:endParaRPr lang="en-GB" sz="4000" dirty="0"/>
          </a:p>
          <a:p>
            <a:pPr eaLnBrk="1" hangingPunct="1">
              <a:defRPr/>
            </a:pPr>
            <a:r>
              <a:rPr lang="en-GB" sz="4000" dirty="0"/>
              <a:t>Birds also shifted pelvic viscera </a:t>
            </a:r>
            <a:r>
              <a:rPr lang="en-GB" sz="4000" dirty="0" err="1"/>
              <a:t>posteriorly</a:t>
            </a:r>
            <a:r>
              <a:rPr lang="en-GB" sz="4000" dirty="0"/>
              <a:t>. (</a:t>
            </a:r>
            <a:r>
              <a:rPr lang="en-GB" sz="4000" dirty="0" err="1"/>
              <a:t>Ahlberg</a:t>
            </a:r>
            <a:r>
              <a:rPr lang="en-GB" sz="4000" dirty="0"/>
              <a:t> 2000)</a:t>
            </a:r>
          </a:p>
        </p:txBody>
      </p:sp>
    </p:spTree>
    <p:extLst>
      <p:ext uri="{BB962C8B-B14F-4D97-AF65-F5344CB8AC3E}">
        <p14:creationId xmlns:p14="http://schemas.microsoft.com/office/powerpoint/2010/main" val="2003612904"/>
      </p:ext>
    </p:extLst>
  </p:cSld>
  <p:clrMapOvr>
    <a:masterClrMapping/>
  </p:clrMapOvr>
  <p:transition spd="slow" advTm="1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/>
              <a:t>Mechanisms of Bipedalism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29600" y="1359673"/>
            <a:ext cx="3482657" cy="565793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000" dirty="0"/>
              <a:t>Hominid evolution opted for an </a:t>
            </a:r>
            <a:r>
              <a:rPr lang="en-GB" sz="4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active</a:t>
            </a:r>
            <a:r>
              <a:rPr lang="en-GB" sz="4000" dirty="0"/>
              <a:t> myofascial system to achieve bipedalism.</a:t>
            </a:r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458" y="1417637"/>
            <a:ext cx="6909697" cy="529804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9135664"/>
      </p:ext>
    </p:extLst>
  </p:cSld>
  <p:clrMapOvr>
    <a:masterClrMapping/>
  </p:clrMapOvr>
  <p:transition spd="slow" advTm="1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87853" y="313243"/>
            <a:ext cx="10408749" cy="7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Muscle injury 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012DD-D336-3D44-BBB4-511EFC176813}"/>
              </a:ext>
            </a:extLst>
          </p:cNvPr>
          <p:cNvSpPr txBox="1"/>
          <p:nvPr/>
        </p:nvSpPr>
        <p:spPr>
          <a:xfrm>
            <a:off x="825910" y="1540722"/>
            <a:ext cx="337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Microtrauma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DF0A0-44EF-3E4C-BDCD-CC73AB9595F8}"/>
              </a:ext>
            </a:extLst>
          </p:cNvPr>
          <p:cNvSpPr txBox="1"/>
          <p:nvPr/>
        </p:nvSpPr>
        <p:spPr>
          <a:xfrm>
            <a:off x="7575755" y="1545014"/>
            <a:ext cx="337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Macrotrauma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458BD-74BA-4F42-88CD-BFA6DC92E5C4}"/>
              </a:ext>
            </a:extLst>
          </p:cNvPr>
          <p:cNvSpPr txBox="1"/>
          <p:nvPr/>
        </p:nvSpPr>
        <p:spPr>
          <a:xfrm>
            <a:off x="737419" y="2460401"/>
            <a:ext cx="2005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Eccentric Overload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70FB5-05DE-3845-8F6E-3309935DC1E8}"/>
              </a:ext>
            </a:extLst>
          </p:cNvPr>
          <p:cNvSpPr txBox="1"/>
          <p:nvPr/>
        </p:nvSpPr>
        <p:spPr>
          <a:xfrm>
            <a:off x="3576485" y="2549289"/>
            <a:ext cx="200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sym typeface="Wingdings" pitchFamily="2" charset="2"/>
              </a:rPr>
              <a:t>D.O.M.S.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E035A-4755-F14B-AF89-3E06ECA55CFA}"/>
              </a:ext>
            </a:extLst>
          </p:cNvPr>
          <p:cNvSpPr txBox="1"/>
          <p:nvPr/>
        </p:nvSpPr>
        <p:spPr>
          <a:xfrm>
            <a:off x="6268067" y="3291398"/>
            <a:ext cx="2005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sym typeface="Wingdings" pitchFamily="2" charset="2"/>
              </a:rPr>
              <a:t>Grade I</a:t>
            </a:r>
          </a:p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sym typeface="Wingdings" pitchFamily="2" charset="2"/>
              </a:rPr>
              <a:t>Strain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64D65-E12D-874A-AD3C-FC3EFCC056E2}"/>
              </a:ext>
            </a:extLst>
          </p:cNvPr>
          <p:cNvSpPr txBox="1"/>
          <p:nvPr/>
        </p:nvSpPr>
        <p:spPr>
          <a:xfrm>
            <a:off x="9599433" y="4158824"/>
            <a:ext cx="2005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sym typeface="Wingdings" pitchFamily="2" charset="2"/>
              </a:rPr>
              <a:t>Grade II</a:t>
            </a:r>
          </a:p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sym typeface="Wingdings" pitchFamily="2" charset="2"/>
              </a:rPr>
              <a:t>Strain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4DAA9-FFB6-4944-9A2B-7E34CC9DAE76}"/>
              </a:ext>
            </a:extLst>
          </p:cNvPr>
          <p:cNvSpPr txBox="1"/>
          <p:nvPr/>
        </p:nvSpPr>
        <p:spPr>
          <a:xfrm>
            <a:off x="3234812" y="3476064"/>
            <a:ext cx="218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Further Loading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D77F0-D911-9047-8F1F-8B899DC046B6}"/>
              </a:ext>
            </a:extLst>
          </p:cNvPr>
          <p:cNvSpPr txBox="1"/>
          <p:nvPr/>
        </p:nvSpPr>
        <p:spPr>
          <a:xfrm>
            <a:off x="6245259" y="4576117"/>
            <a:ext cx="218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Further Loading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CE54508-CA19-9047-8186-EC3EB3ADE42C}"/>
              </a:ext>
            </a:extLst>
          </p:cNvPr>
          <p:cNvSpPr/>
          <p:nvPr/>
        </p:nvSpPr>
        <p:spPr>
          <a:xfrm>
            <a:off x="2743200" y="3010954"/>
            <a:ext cx="833285" cy="685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1807BCD-9B74-1443-BD34-878E551D5EC6}"/>
              </a:ext>
            </a:extLst>
          </p:cNvPr>
          <p:cNvSpPr/>
          <p:nvPr/>
        </p:nvSpPr>
        <p:spPr>
          <a:xfrm>
            <a:off x="5434782" y="3784363"/>
            <a:ext cx="833285" cy="685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EC21F29-2074-3845-A9F7-FE861362690B}"/>
              </a:ext>
            </a:extLst>
          </p:cNvPr>
          <p:cNvSpPr/>
          <p:nvPr/>
        </p:nvSpPr>
        <p:spPr>
          <a:xfrm>
            <a:off x="8451516" y="4323667"/>
            <a:ext cx="833285" cy="685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9824"/>
      </p:ext>
    </p:extLst>
  </p:cSld>
  <p:clrMapOvr>
    <a:masterClrMapping/>
  </p:clrMapOvr>
  <p:transition advTm="1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Hamstrings’ role in sports injury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209822" y="1600201"/>
            <a:ext cx="8939066" cy="4924425"/>
          </a:xfrm>
        </p:spPr>
        <p:txBody>
          <a:bodyPr/>
          <a:lstStyle/>
          <a:p>
            <a:r>
              <a:rPr lang="en-GB" dirty="0"/>
              <a:t>Cutting and planting sports are associated with high levels of </a:t>
            </a:r>
          </a:p>
          <a:p>
            <a:pPr lvl="2"/>
            <a:r>
              <a:rPr lang="en-GB" dirty="0"/>
              <a:t>Hamstring strain</a:t>
            </a:r>
          </a:p>
          <a:p>
            <a:pPr lvl="2"/>
            <a:r>
              <a:rPr lang="en-GB" dirty="0"/>
              <a:t>ACL injury</a:t>
            </a:r>
          </a:p>
          <a:p>
            <a:pPr lvl="2"/>
            <a:r>
              <a:rPr lang="en-GB" dirty="0" err="1"/>
              <a:t>Meniscal</a:t>
            </a:r>
            <a:r>
              <a:rPr lang="en-GB" dirty="0"/>
              <a:t> Injury</a:t>
            </a:r>
          </a:p>
          <a:p>
            <a:pPr lvl="2"/>
            <a:r>
              <a:rPr lang="en-GB" dirty="0"/>
              <a:t>Ankle Sprain</a:t>
            </a:r>
          </a:p>
          <a:p>
            <a:pPr lvl="3"/>
            <a:r>
              <a:rPr lang="en-GB" dirty="0" err="1"/>
              <a:t>Hodson</a:t>
            </a:r>
            <a:r>
              <a:rPr lang="en-GB" dirty="0"/>
              <a:t>: </a:t>
            </a:r>
          </a:p>
          <a:p>
            <a:pPr lvl="2">
              <a:buFontTx/>
              <a:buNone/>
            </a:pPr>
            <a:r>
              <a:rPr lang="en-GB" dirty="0"/>
              <a:t>	500 rotations / </a:t>
            </a:r>
          </a:p>
          <a:p>
            <a:pPr lvl="2">
              <a:buFontTx/>
              <a:buNone/>
            </a:pPr>
            <a:r>
              <a:rPr lang="en-GB" dirty="0"/>
              <a:t>	Game  (40 degrees)</a:t>
            </a:r>
          </a:p>
          <a:p>
            <a:pPr lvl="2"/>
            <a:endParaRPr lang="en-GB" dirty="0">
              <a:solidFill>
                <a:schemeClr val="bg1"/>
              </a:solidFill>
            </a:endParaRPr>
          </a:p>
          <a:p>
            <a:pPr lvl="2"/>
            <a:endParaRPr lang="en-GB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49714"/>
            <a:ext cx="4724400" cy="2547937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815340"/>
      </p:ext>
    </p:extLst>
  </p:cSld>
  <p:clrMapOvr>
    <a:masterClrMapping/>
  </p:clrMapOvr>
  <p:transition spd="slow" advTm="1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495550" y="188914"/>
            <a:ext cx="7416800" cy="64087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47" name="AutoShape 3"/>
          <p:cNvSpPr>
            <a:spLocks noChangeArrowheads="1"/>
          </p:cNvSpPr>
          <p:nvPr/>
        </p:nvSpPr>
        <p:spPr bwMode="auto">
          <a:xfrm rot="3207283">
            <a:off x="5476875" y="733425"/>
            <a:ext cx="319088" cy="3240088"/>
          </a:xfrm>
          <a:custGeom>
            <a:avLst/>
            <a:gdLst>
              <a:gd name="T0" fmla="*/ 900095721 w 21600"/>
              <a:gd name="T1" fmla="*/ 2147483647 h 21600"/>
              <a:gd name="T2" fmla="*/ 514340326 w 21600"/>
              <a:gd name="T3" fmla="*/ 2147483647 h 21600"/>
              <a:gd name="T4" fmla="*/ 128585196 w 21600"/>
              <a:gd name="T5" fmla="*/ 2147483647 h 21600"/>
              <a:gd name="T6" fmla="*/ 5143403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 rot="4276453">
            <a:off x="6525419" y="-377031"/>
            <a:ext cx="541338" cy="5905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1065175796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49" name="Oval 5"/>
          <p:cNvSpPr>
            <a:spLocks noChangeArrowheads="1"/>
          </p:cNvSpPr>
          <p:nvPr/>
        </p:nvSpPr>
        <p:spPr bwMode="auto">
          <a:xfrm>
            <a:off x="3432175" y="1484314"/>
            <a:ext cx="1366838" cy="15128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 rot="-681839">
            <a:off x="3949700" y="977900"/>
            <a:ext cx="5557838" cy="865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1" name="AutoShape 7"/>
          <p:cNvSpPr>
            <a:spLocks noChangeArrowheads="1"/>
          </p:cNvSpPr>
          <p:nvPr/>
        </p:nvSpPr>
        <p:spPr bwMode="auto">
          <a:xfrm rot="-5400000">
            <a:off x="3756820" y="2961482"/>
            <a:ext cx="792162" cy="1152525"/>
          </a:xfrm>
          <a:prstGeom prst="flowChartOnlineStorag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 flipH="1">
            <a:off x="3937000" y="2852738"/>
            <a:ext cx="503238" cy="57626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3" name="AutoShape 9"/>
          <p:cNvSpPr>
            <a:spLocks noChangeArrowheads="1"/>
          </p:cNvSpPr>
          <p:nvPr/>
        </p:nvSpPr>
        <p:spPr bwMode="auto">
          <a:xfrm rot="4643197">
            <a:off x="6407151" y="-1619249"/>
            <a:ext cx="541337" cy="5472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1065169968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4" name="AutoShape 10"/>
          <p:cNvSpPr>
            <a:spLocks noChangeArrowheads="1"/>
          </p:cNvSpPr>
          <p:nvPr/>
        </p:nvSpPr>
        <p:spPr bwMode="auto">
          <a:xfrm>
            <a:off x="3576639" y="3789363"/>
            <a:ext cx="1152525" cy="27352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 rot="-300000">
            <a:off x="3503614" y="3716338"/>
            <a:ext cx="142875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9264650" y="188914"/>
            <a:ext cx="503238" cy="2232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3071813" y="1989138"/>
            <a:ext cx="2159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 flipH="1" flipV="1">
            <a:off x="3000375" y="2708276"/>
            <a:ext cx="503238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 flipV="1">
            <a:off x="3000375" y="1989139"/>
            <a:ext cx="0" cy="719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0" name="Line 16"/>
          <p:cNvSpPr>
            <a:spLocks noChangeShapeType="1"/>
          </p:cNvSpPr>
          <p:nvPr/>
        </p:nvSpPr>
        <p:spPr bwMode="auto">
          <a:xfrm flipV="1">
            <a:off x="3000375" y="1196976"/>
            <a:ext cx="935038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1" name="AutoShape 17"/>
          <p:cNvSpPr>
            <a:spLocks noChangeArrowheads="1"/>
          </p:cNvSpPr>
          <p:nvPr/>
        </p:nvSpPr>
        <p:spPr bwMode="auto">
          <a:xfrm rot="4413415">
            <a:off x="5107782" y="-602456"/>
            <a:ext cx="358775" cy="2808288"/>
          </a:xfrm>
          <a:custGeom>
            <a:avLst/>
            <a:gdLst>
              <a:gd name="T0" fmla="*/ 1444215393 w 21600"/>
              <a:gd name="T1" fmla="*/ 2147483647 h 21600"/>
              <a:gd name="T2" fmla="*/ 822050677 w 21600"/>
              <a:gd name="T3" fmla="*/ 2147483647 h 21600"/>
              <a:gd name="T4" fmla="*/ 199880778 w 21600"/>
              <a:gd name="T5" fmla="*/ 2147483647 h 21600"/>
              <a:gd name="T6" fmla="*/ 82205067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26 w 21600"/>
              <a:gd name="T13" fmla="*/ 4426 h 21600"/>
              <a:gd name="T14" fmla="*/ 17174 w 21600"/>
              <a:gd name="T15" fmla="*/ 171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251" y="21600"/>
                </a:lnTo>
                <a:lnTo>
                  <a:pt x="1634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2" name="AutoShape 18"/>
          <p:cNvSpPr>
            <a:spLocks noChangeArrowheads="1"/>
          </p:cNvSpPr>
          <p:nvPr/>
        </p:nvSpPr>
        <p:spPr bwMode="auto">
          <a:xfrm>
            <a:off x="4872038" y="3860800"/>
            <a:ext cx="431800" cy="2736850"/>
          </a:xfrm>
          <a:custGeom>
            <a:avLst/>
            <a:gdLst>
              <a:gd name="T0" fmla="*/ 2147483647 w 21600"/>
              <a:gd name="T1" fmla="*/ 2147483647 h 21600"/>
              <a:gd name="T2" fmla="*/ 1724802031 w 21600"/>
              <a:gd name="T3" fmla="*/ 2147483647 h 21600"/>
              <a:gd name="T4" fmla="*/ 431200498 w 21600"/>
              <a:gd name="T5" fmla="*/ 2147483647 h 21600"/>
              <a:gd name="T6" fmla="*/ 17248020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3" name="AutoShape 19"/>
          <p:cNvSpPr>
            <a:spLocks noChangeArrowheads="1"/>
          </p:cNvSpPr>
          <p:nvPr/>
        </p:nvSpPr>
        <p:spPr bwMode="auto">
          <a:xfrm flipV="1">
            <a:off x="4872038" y="2924176"/>
            <a:ext cx="431800" cy="936625"/>
          </a:xfrm>
          <a:custGeom>
            <a:avLst/>
            <a:gdLst>
              <a:gd name="T0" fmla="*/ 2147483647 w 21600"/>
              <a:gd name="T1" fmla="*/ 2147483647 h 21600"/>
              <a:gd name="T2" fmla="*/ 1724802031 w 21600"/>
              <a:gd name="T3" fmla="*/ 2147483647 h 21600"/>
              <a:gd name="T4" fmla="*/ 431200498 w 21600"/>
              <a:gd name="T5" fmla="*/ 2147483647 h 21600"/>
              <a:gd name="T6" fmla="*/ 17248020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4" name="AutoShape 21"/>
          <p:cNvSpPr>
            <a:spLocks noChangeArrowheads="1"/>
          </p:cNvSpPr>
          <p:nvPr/>
        </p:nvSpPr>
        <p:spPr bwMode="auto">
          <a:xfrm rot="19436968" flipH="1">
            <a:off x="4656138" y="2565401"/>
            <a:ext cx="431800" cy="574675"/>
          </a:xfrm>
          <a:prstGeom prst="parallelogram">
            <a:avLst>
              <a:gd name="adj" fmla="val 38236"/>
            </a:avLst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41" y="964892"/>
            <a:ext cx="4608871" cy="4295365"/>
          </a:xfrm>
        </p:spPr>
        <p:txBody>
          <a:bodyPr/>
          <a:lstStyle/>
          <a:p>
            <a:pPr algn="ctr">
              <a:defRPr/>
            </a:pPr>
            <a:r>
              <a:rPr lang="en-GB" b="1" dirty="0">
                <a:latin typeface="+mn-lt"/>
              </a:rPr>
              <a:t>Global stability (outer unit)</a:t>
            </a:r>
          </a:p>
        </p:txBody>
      </p:sp>
      <p:graphicFrame>
        <p:nvGraphicFramePr>
          <p:cNvPr id="68614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1082154"/>
              </p:ext>
            </p:extLst>
          </p:nvPr>
        </p:nvGraphicFramePr>
        <p:xfrm>
          <a:off x="5204312" y="235257"/>
          <a:ext cx="2936797" cy="6744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Image" r:id="rId4" imgW="1732875" imgH="3980952" progId="">
                  <p:embed/>
                </p:oleObj>
              </mc:Choice>
              <mc:Fallback>
                <p:oleObj name="Image" r:id="rId4" imgW="1732875" imgH="3980952" progId="">
                  <p:embed/>
                  <p:pic>
                    <p:nvPicPr>
                      <p:cNvPr id="686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rightnessContrast bright="13000" contrast="6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312" y="235257"/>
                        <a:ext cx="2936797" cy="6744952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6758222"/>
              </p:ext>
            </p:extLst>
          </p:nvPr>
        </p:nvGraphicFramePr>
        <p:xfrm>
          <a:off x="8432670" y="-122209"/>
          <a:ext cx="3012079" cy="710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Image" r:id="rId7" imgW="1554088" imgH="3663393" progId="">
                  <p:embed/>
                </p:oleObj>
              </mc:Choice>
              <mc:Fallback>
                <p:oleObj name="Image" r:id="rId7" imgW="1554088" imgH="3663393" progId="">
                  <p:embed/>
                  <p:pic>
                    <p:nvPicPr>
                      <p:cNvPr id="686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brightnessContrast bright="12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670" y="-122209"/>
                        <a:ext cx="3012079" cy="7102418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18423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216</Words>
  <Application>Microsoft Macintosh PowerPoint</Application>
  <PresentationFormat>Widescreen</PresentationFormat>
  <Paragraphs>72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Bauhaus 93</vt:lpstr>
      <vt:lpstr>Calibri</vt:lpstr>
      <vt:lpstr>Calibri Light</vt:lpstr>
      <vt:lpstr>Verdana</vt:lpstr>
      <vt:lpstr>Office Theme</vt:lpstr>
      <vt:lpstr>Image</vt:lpstr>
      <vt:lpstr>PowerPoint Presentation</vt:lpstr>
      <vt:lpstr>Why Hamstring Strain?</vt:lpstr>
      <vt:lpstr>PowerPoint Presentation</vt:lpstr>
      <vt:lpstr>Mechanisms of Bipedalism</vt:lpstr>
      <vt:lpstr>Mechanisms of Bipedalism</vt:lpstr>
      <vt:lpstr>PowerPoint Presentation</vt:lpstr>
      <vt:lpstr>Hamstrings’ role in sports injury</vt:lpstr>
      <vt:lpstr>PowerPoint Presentation</vt:lpstr>
      <vt:lpstr>Global stability (outer unit)</vt:lpstr>
      <vt:lpstr>PowerPoint Presentation</vt:lpstr>
      <vt:lpstr>The abdominal aponeurosis</vt:lpstr>
      <vt:lpstr>Deep Lamina  Posterior Layer  Thoracolumbar Fascia</vt:lpstr>
      <vt:lpstr>Deep P-A sling (Wallden 2000)</vt:lpstr>
      <vt:lpstr>Visceral fulcrum theory (Wallden 2000)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Wallden</dc:creator>
  <cp:lastModifiedBy>S Bruce</cp:lastModifiedBy>
  <cp:revision>26</cp:revision>
  <dcterms:created xsi:type="dcterms:W3CDTF">2020-02-14T11:16:16Z</dcterms:created>
  <dcterms:modified xsi:type="dcterms:W3CDTF">2020-02-17T13:25:43Z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2709665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